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13" r:id="rId3"/>
    <p:sldId id="301" r:id="rId4"/>
    <p:sldId id="317" r:id="rId5"/>
    <p:sldId id="334" r:id="rId6"/>
    <p:sldId id="335" r:id="rId7"/>
    <p:sldId id="319" r:id="rId8"/>
    <p:sldId id="320" r:id="rId9"/>
    <p:sldId id="321" r:id="rId10"/>
    <p:sldId id="322" r:id="rId11"/>
    <p:sldId id="336" r:id="rId12"/>
    <p:sldId id="324" r:id="rId13"/>
    <p:sldId id="328" r:id="rId14"/>
    <p:sldId id="329" r:id="rId15"/>
    <p:sldId id="330" r:id="rId16"/>
    <p:sldId id="331" r:id="rId17"/>
    <p:sldId id="332" r:id="rId18"/>
    <p:sldId id="315" r:id="rId19"/>
    <p:sldId id="318" r:id="rId20"/>
    <p:sldId id="337" r:id="rId21"/>
    <p:sldId id="316" r:id="rId22"/>
    <p:sldId id="338" r:id="rId23"/>
    <p:sldId id="339" r:id="rId24"/>
    <p:sldId id="340" r:id="rId25"/>
    <p:sldId id="325" r:id="rId26"/>
    <p:sldId id="326" r:id="rId27"/>
    <p:sldId id="327"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417BEF"/>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27" d="100"/>
          <a:sy n="27" d="100"/>
        </p:scale>
        <p:origin x="96" y="62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09/12/2023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9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0486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0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09/12/2023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09/12/2023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09/12/2023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09/12/2023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09/12/2023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50.png"/><Relationship Id="rId5" Type="http://schemas.openxmlformats.org/officeDocument/2006/relationships/image" Target="../media/image21.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§12.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Gần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Đúng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Và</a:t>
              </a:r>
              <a:r>
                <a:rPr lang="en-US" sz="6000" b="1" dirty="0">
                  <a:solidFill>
                    <a:srgbClr val="0000FF"/>
                  </a:solidFill>
                  <a:latin typeface="Tahoma" pitchFamily="34" charset="0"/>
                  <a:ea typeface="Tahoma" pitchFamily="34" charset="0"/>
                  <a:cs typeface="Tahoma" pitchFamily="34" charset="0"/>
                </a:rPr>
                <a:t> Sai </a:t>
              </a:r>
              <a:r>
                <a:rPr lang="en-US" sz="6000" b="1" dirty="0" err="1">
                  <a:solidFill>
                    <a:srgbClr val="0000FF"/>
                  </a:solidFill>
                  <a:latin typeface="Tahoma" pitchFamily="34" charset="0"/>
                  <a:ea typeface="Tahoma" pitchFamily="34" charset="0"/>
                  <a:cs typeface="Tahoma" pitchFamily="34" charset="0"/>
                </a:rPr>
                <a:t>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§13.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Xu </a:t>
              </a:r>
              <a:r>
                <a:rPr lang="en-US" sz="6000" b="1" dirty="0" err="1">
                  <a:solidFill>
                    <a:srgbClr val="0000FF"/>
                  </a:solidFill>
                  <a:latin typeface="Tahoma" pitchFamily="34" charset="0"/>
                  <a:ea typeface="Tahoma" pitchFamily="34" charset="0"/>
                  <a:cs typeface="Tahoma" pitchFamily="34" charset="0"/>
                </a:rPr>
                <a:t>Thế</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Trung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§14.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Độ</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Phân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a:blip r:embed="rId3"/>
                <a:stretch>
                  <a:fillRect l="-1153"/>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wipe(left)">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id="{9A257961-0C29-4B3F-8360-897FAE2F792E}"/>
              </a:ext>
            </a:extLst>
          </p:cNvPr>
          <p:cNvPicPr>
            <a:picLocks noChangeAspect="1"/>
          </p:cNvPicPr>
          <p:nvPr/>
        </p:nvPicPr>
        <p:blipFill>
          <a:blip r:embed="rId3"/>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4"/>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1776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7	10	9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905000"/>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3981" y="2844800"/>
                <a:ext cx="11613219"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nhỏ</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bỏ</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50%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Hai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lệch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Cụ</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so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3981" y="2844800"/>
                <a:ext cx="11613219" cy="10574340"/>
              </a:xfrm>
              <a:prstGeom prst="rect">
                <a:avLst/>
              </a:prstGeom>
              <a:blipFill>
                <a:blip r:embed="rId3"/>
                <a:stretch>
                  <a:fillRect l="-2150" t="-1959" r="-199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36964" y="2844800"/>
                <a:ext cx="12038327"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srgbClr val="FF0000"/>
                  </a:solidFill>
                </a:endParaRPr>
              </a:p>
              <a:p>
                <a:endParaRPr lang="en-US" dirty="0"/>
              </a:p>
              <a:p>
                <a:endParaRPr lang="en-US" dirty="0"/>
              </a:p>
              <a:p>
                <a:endParaRPr lang="en-US" dirty="0"/>
              </a:p>
              <a:p>
                <a:endParaRPr lang="en-US" dirty="0"/>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Người</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p>
                      <m:sSupPr>
                        <m:ctrlPr>
                          <a:rPr lang="en-US" b="1" i="1">
                            <a:latin typeface="Cambria Math" panose="02040503050406030204" pitchFamily="18" charset="0"/>
                          </a:rPr>
                        </m:ctrlPr>
                      </m:sSupPr>
                      <m:e>
                        <m:acc>
                          <m:accPr>
                            <m:chr m:val="̂"/>
                            <m:ctrlPr>
                              <a:rPr lang="en-US" b="1" i="1">
                                <a:latin typeface="Cambria Math" panose="02040503050406030204" pitchFamily="18" charset="0"/>
                              </a:rPr>
                            </m:ctrlPr>
                          </m:accPr>
                          <m:e>
                            <m:r>
                              <a:rPr lang="en-US" b="1" i="1">
                                <a:latin typeface="Cambria Math" panose="02040503050406030204" pitchFamily="18" charset="0"/>
                              </a:rPr>
                              <m:t>𝒔</m:t>
                            </m:r>
                          </m:e>
                        </m:acc>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num>
                      <m:den>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𝟏</m:t>
                        </m:r>
                      </m:den>
                    </m:f>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chuẩn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36964" y="2844800"/>
                <a:ext cx="12038327" cy="10574340"/>
              </a:xfrm>
              <a:prstGeom prst="rect">
                <a:avLst/>
              </a:prstGeom>
              <a:blipFill>
                <a:blip r:embed="rId4"/>
                <a:stretch>
                  <a:fillRect l="-2226"/>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id="{3B23C098-CA4F-41D8-A93A-D74A175D32EC}"/>
              </a:ext>
            </a:extLst>
          </p:cNvPr>
          <p:cNvSpPr>
            <a:spLocks/>
          </p:cNvSpPr>
          <p:nvPr/>
        </p:nvSpPr>
        <p:spPr bwMode="auto">
          <a:xfrm>
            <a:off x="12039600" y="100584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AEAE51A-1D4A-4970-A0DB-B66121D5B481}"/>
              </a:ext>
            </a:extLst>
          </p:cNvPr>
          <p:cNvSpPr txBox="1"/>
          <p:nvPr/>
        </p:nvSpPr>
        <p:spPr>
          <a:xfrm>
            <a:off x="12375943" y="101061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E10D8376-D1B7-4E09-92C3-962C5406E0B0}"/>
              </a:ext>
            </a:extLst>
          </p:cNvPr>
          <p:cNvSpPr>
            <a:spLocks/>
          </p:cNvSpPr>
          <p:nvPr/>
        </p:nvSpPr>
        <p:spPr bwMode="auto">
          <a:xfrm>
            <a:off x="11994219" y="6553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511915D-FC4B-43BA-A90A-F702E60C980E}"/>
              </a:ext>
            </a:extLst>
          </p:cNvPr>
          <p:cNvSpPr txBox="1"/>
          <p:nvPr/>
        </p:nvSpPr>
        <p:spPr>
          <a:xfrm>
            <a:off x="12192000" y="6581192"/>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id="{1E6B5F7B-5569-44EF-9639-B6154D42C702}"/>
                  </a:ext>
                </a:extLst>
              </p:cNvPr>
              <p:cNvSpPr/>
              <p:nvPr/>
            </p:nvSpPr>
            <p:spPr>
              <a:xfrm>
                <a:off x="11952517" y="2895600"/>
                <a:ext cx="12038326" cy="346829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a:spcBef>
                    <a:spcPts val="0"/>
                  </a:spcBef>
                  <a:spcAft>
                    <a:spcPts val="0"/>
                  </a:spcAft>
                  <a:buFont typeface="Symbol" panose="05050102010706020507" pitchFamily="18" charset="2"/>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f>
                      <m:fPr>
                        <m:ctrlPr>
                          <a:rPr lang="en-US" sz="4800" b="1" i="1">
                            <a:effectLst/>
                            <a:latin typeface="Cambria Math" panose="02040503050406030204" pitchFamily="18" charset="0"/>
                            <a:ea typeface="Calibri" panose="020F0502020204030204" pitchFamily="34" charset="0"/>
                          </a:rPr>
                        </m:ctrlPr>
                      </m:fPr>
                      <m:num>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𝟐</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num>
                      <m:den>
                        <m:r>
                          <a:rPr lang="en-US" sz="4800" b="1" i="1">
                            <a:effectLst/>
                            <a:latin typeface="Cambria Math" panose="02040503050406030204" pitchFamily="18" charset="0"/>
                            <a:ea typeface="Calibri" panose="020F0502020204030204" pitchFamily="34" charset="0"/>
                          </a:rPr>
                          <m:t>𝒏</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a:spcBef>
                    <a:spcPts val="0"/>
                  </a:spcBef>
                  <a:spcAft>
                    <a:spcPts val="0"/>
                  </a:spcAft>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Căn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bậc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𝒔</m:t>
                    </m:r>
                    <m:r>
                      <a:rPr lang="en-US" sz="4800" b="1" i="1">
                        <a:effectLst/>
                        <a:latin typeface="Cambria Math" panose="02040503050406030204" pitchFamily="18" charset="0"/>
                        <a:ea typeface="Calibri" panose="020F0502020204030204" pitchFamily="34" charset="0"/>
                      </a:rPr>
                      <m:t>=</m:t>
                    </m:r>
                    <m:rad>
                      <m:radPr>
                        <m:degHide m:val="on"/>
                        <m:ctrlPr>
                          <a:rPr lang="en-US" sz="4800" b="1" i="1">
                            <a:effectLst/>
                            <a:latin typeface="Cambria Math" panose="02040503050406030204" pitchFamily="18" charset="0"/>
                            <a:ea typeface="Calibri" panose="020F0502020204030204" pitchFamily="34" charset="0"/>
                          </a:rPr>
                        </m:ctrlPr>
                      </m:radPr>
                      <m:deg/>
                      <m:e>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e>
                    </m:ra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gọi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lệch</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ounded Rectangle 57">
                <a:extLst>
                  <a:ext uri="{FF2B5EF4-FFF2-40B4-BE49-F238E27FC236}">
                    <a16:creationId xmlns:a16="http://schemas.microsoft.com/office/drawing/2014/main" id="{1E6B5F7B-5569-44EF-9639-B6154D42C702}"/>
                  </a:ext>
                </a:extLst>
              </p:cNvPr>
              <p:cNvSpPr>
                <a:spLocks noRot="1" noChangeAspect="1" noMove="1" noResize="1" noEditPoints="1" noAdjustHandles="1" noChangeArrowheads="1" noChangeShapeType="1" noTextEdit="1"/>
              </p:cNvSpPr>
              <p:nvPr/>
            </p:nvSpPr>
            <p:spPr>
              <a:xfrm>
                <a:off x="11952517" y="2895600"/>
                <a:ext cx="12038326" cy="3468290"/>
              </a:xfrm>
              <a:prstGeom prst="roundRect">
                <a:avLst/>
              </a:prstGeom>
              <a:blipFill>
                <a:blip r:embed="rId5"/>
                <a:stretch>
                  <a:fillRect l="-961" t="-5070" r="-758" b="-1049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6611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wipe(left)">
                                      <p:cBhvr>
                                        <p:cTn id="6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706592" cy="317455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5 </a:t>
            </a:r>
            <a:r>
              <a:rPr lang="en-US" sz="4800" b="1" dirty="0" err="1">
                <a:latin typeface="Tahoma" panose="020B0604030504040204" pitchFamily="34" charset="0"/>
                <a:ea typeface="Tahoma" panose="020B0604030504040204" pitchFamily="34" charset="0"/>
                <a:cs typeface="Tahoma" panose="020B0604030504040204" pitchFamily="34" charset="0"/>
              </a:rPr>
              <a:t>lớp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khối</a:t>
            </a:r>
            <a:r>
              <a:rPr lang="en-US" sz="4800" b="1" dirty="0">
                <a:latin typeface="Tahoma" panose="020B0604030504040204" pitchFamily="34" charset="0"/>
                <a:ea typeface="Tahoma" panose="020B0604030504040204" pitchFamily="34" charset="0"/>
                <a:cs typeface="Tahoma" panose="020B0604030504040204" pitchFamily="34" charset="0"/>
              </a:rPr>
              <a:t> 10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học</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43	45	46	41	40</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700" y="5105400"/>
                <a:ext cx="23706592" cy="83135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r>
                  <a:rPr lang="vi-VN" b="1" dirty="0">
                    <a:latin typeface="Tahoma" panose="020B0604030504040204" pitchFamily="34" charset="0"/>
                    <a:ea typeface="Tahoma" panose="020B0604030504040204" pitchFamily="34" charset="0"/>
                    <a:cs typeface="Tahoma" panose="020B0604030504040204" pitchFamily="34" charset="0"/>
                  </a:rPr>
                  <a:t>Số trung bình của mẫu số liệu là </a:t>
                </a:r>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𝟒𝟑</m:t>
                        </m:r>
                        <m:r>
                          <a:rPr lang="en-US" b="1" i="1">
                            <a:latin typeface="Cambria Math" panose="02040503050406030204" pitchFamily="18" charset="0"/>
                          </a:rPr>
                          <m:t>+</m:t>
                        </m:r>
                        <m:r>
                          <a:rPr lang="en-US" b="1" i="1">
                            <a:latin typeface="Cambria Math" panose="02040503050406030204" pitchFamily="18" charset="0"/>
                          </a:rPr>
                          <m:t>𝟒𝟓</m:t>
                        </m:r>
                        <m:r>
                          <a:rPr lang="en-US" b="1" i="1">
                            <a:latin typeface="Cambria Math" panose="02040503050406030204" pitchFamily="18" charset="0"/>
                          </a:rPr>
                          <m:t>+</m:t>
                        </m:r>
                        <m:r>
                          <a:rPr lang="en-US" b="1" i="1">
                            <a:latin typeface="Cambria Math" panose="02040503050406030204" pitchFamily="18" charset="0"/>
                          </a:rPr>
                          <m:t>𝟒𝟔</m:t>
                        </m:r>
                        <m:r>
                          <a:rPr lang="en-US" b="1" i="1">
                            <a:latin typeface="Cambria Math" panose="02040503050406030204" pitchFamily="18" charset="0"/>
                          </a:rPr>
                          <m:t>+</m:t>
                        </m:r>
                        <m:r>
                          <a:rPr lang="en-US" b="1" i="1">
                            <a:latin typeface="Cambria Math" panose="02040503050406030204" pitchFamily="18" charset="0"/>
                          </a:rPr>
                          <m:t>𝟒𝟏</m:t>
                        </m:r>
                        <m:r>
                          <a:rPr lang="en-US" b="1" i="1">
                            <a:latin typeface="Cambria Math" panose="02040503050406030204" pitchFamily="18" charset="0"/>
                          </a:rPr>
                          <m:t>+</m:t>
                        </m:r>
                        <m:r>
                          <a:rPr lang="en-US" b="1" i="1">
                            <a:latin typeface="Cambria Math" panose="02040503050406030204" pitchFamily="18" charset="0"/>
                          </a:rPr>
                          <m:t>𝟒𝟎</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𝟒𝟑</m:t>
                    </m:r>
                    <m:r>
                      <a:rPr lang="en-US" b="1" i="1">
                        <a:latin typeface="Cambria Math" panose="02040503050406030204" pitchFamily="18" charset="0"/>
                      </a:rPr>
                      <m:t>.</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Ta có bảng sau: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700" y="5105400"/>
                <a:ext cx="23706592" cy="8313510"/>
              </a:xfrm>
              <a:prstGeom prst="rect">
                <a:avLst/>
              </a:prstGeom>
              <a:blipFill>
                <a:blip r:embed="rId3"/>
                <a:stretch>
                  <a:fillRect l="-1028"/>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D690AABB-B99B-4ECB-BFE0-6E7D19668DAD}"/>
              </a:ext>
            </a:extLst>
          </p:cNvPr>
          <p:cNvGraphicFramePr>
            <a:graphicFrameLocks noGrp="1"/>
          </p:cNvGraphicFramePr>
          <p:nvPr>
            <p:extLst>
              <p:ext uri="{D42A27DB-BD31-4B8C-83A1-F6EECF244321}">
                <p14:modId xmlns:p14="http://schemas.microsoft.com/office/powerpoint/2010/main" val="2752073188"/>
              </p:ext>
            </p:extLst>
          </p:nvPr>
        </p:nvGraphicFramePr>
        <p:xfrm>
          <a:off x="10813970" y="4953000"/>
          <a:ext cx="13341430" cy="8593658"/>
        </p:xfrm>
        <a:graphic>
          <a:graphicData uri="http://schemas.openxmlformats.org/drawingml/2006/table">
            <a:tbl>
              <a:tblPr firstRow="1" firstCol="1" bandRow="1">
                <a:tableStyleId>{5C22544A-7EE6-4342-B048-85BDC9FD1C3A}</a:tableStyleId>
              </a:tblPr>
              <a:tblGrid>
                <a:gridCol w="3224288">
                  <a:extLst>
                    <a:ext uri="{9D8B030D-6E8A-4147-A177-3AD203B41FA5}">
                      <a16:colId xmlns:a16="http://schemas.microsoft.com/office/drawing/2014/main" val="1239520022"/>
                    </a:ext>
                  </a:extLst>
                </a:gridCol>
                <a:gridCol w="4165882">
                  <a:extLst>
                    <a:ext uri="{9D8B030D-6E8A-4147-A177-3AD203B41FA5}">
                      <a16:colId xmlns:a16="http://schemas.microsoft.com/office/drawing/2014/main" val="359679352"/>
                    </a:ext>
                  </a:extLst>
                </a:gridCol>
                <a:gridCol w="5951260">
                  <a:extLst>
                    <a:ext uri="{9D8B030D-6E8A-4147-A177-3AD203B41FA5}">
                      <a16:colId xmlns:a16="http://schemas.microsoft.com/office/drawing/2014/main" val="2995493238"/>
                    </a:ext>
                  </a:extLst>
                </a:gridCol>
              </a:tblGrid>
              <a:tr h="1277305">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38084615"/>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3804512191"/>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81103007"/>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007047130"/>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92116986"/>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1383744620"/>
                  </a:ext>
                </a:extLst>
              </a:tr>
              <a:tr h="649677">
                <a:tc gridSpan="2">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2625127278"/>
                  </a:ext>
                </a:extLst>
              </a:tr>
            </a:tbl>
          </a:graphicData>
        </a:graphic>
      </p:graphicFrame>
      <p:grpSp>
        <p:nvGrpSpPr>
          <p:cNvPr id="18" name="Group 17">
            <a:extLst>
              <a:ext uri="{FF2B5EF4-FFF2-40B4-BE49-F238E27FC236}">
                <a16:creationId xmlns:a16="http://schemas.microsoft.com/office/drawing/2014/main" id="{C592BC17-12CD-446C-ABE4-8BCA62D2C6CE}"/>
              </a:ext>
            </a:extLst>
          </p:cNvPr>
          <p:cNvGrpSpPr/>
          <p:nvPr/>
        </p:nvGrpSpPr>
        <p:grpSpPr>
          <a:xfrm>
            <a:off x="198853" y="5029200"/>
            <a:ext cx="4138330" cy="1598277"/>
            <a:chOff x="22440" y="59288"/>
            <a:chExt cx="1205828" cy="301071"/>
          </a:xfrm>
        </p:grpSpPr>
        <p:grpSp>
          <p:nvGrpSpPr>
            <p:cNvPr id="19" name="Group 18">
              <a:extLst>
                <a:ext uri="{FF2B5EF4-FFF2-40B4-BE49-F238E27FC236}">
                  <a16:creationId xmlns:a16="http://schemas.microsoft.com/office/drawing/2014/main"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4E09F16F-0A52-4D2C-89B7-F1DF3A60024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87E640D9-884D-4363-AB78-A585EE4B69AD}"/>
              </a:ext>
            </a:extLst>
          </p:cNvPr>
          <p:cNvCxnSpPr>
            <a:cxnSpLocks/>
          </p:cNvCxnSpPr>
          <p:nvPr/>
        </p:nvCxnSpPr>
        <p:spPr>
          <a:xfrm>
            <a:off x="10668000" y="5257800"/>
            <a:ext cx="0" cy="82329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1DE8AA-82CF-43C3-B474-31FA6EBE50BC}"/>
              </a:ext>
            </a:extLst>
          </p:cNvPr>
          <p:cNvGrpSpPr/>
          <p:nvPr/>
        </p:nvGrpSpPr>
        <p:grpSpPr>
          <a:xfrm>
            <a:off x="304800" y="1828800"/>
            <a:ext cx="3238501" cy="1629438"/>
            <a:chOff x="22440" y="59288"/>
            <a:chExt cx="1205828" cy="306941"/>
          </a:xfrm>
        </p:grpSpPr>
        <p:grpSp>
          <p:nvGrpSpPr>
            <p:cNvPr id="28" name="Group 27">
              <a:extLst>
                <a:ext uri="{FF2B5EF4-FFF2-40B4-BE49-F238E27FC236}">
                  <a16:creationId xmlns:a16="http://schemas.microsoft.com/office/drawing/2014/main"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id="{4E5FCD56-A7A7-4B81-8969-DD370B50D2FA}"/>
                </a:ext>
              </a:extLst>
            </p:cNvPr>
            <p:cNvSpPr txBox="1"/>
            <p:nvPr/>
          </p:nvSpPr>
          <p:spPr>
            <a:xfrm>
              <a:off x="168416" y="7417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3</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088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7">
                                            <p:txEl>
                                              <p:pRg st="2" end="2"/>
                                            </p:txEl>
                                          </p:spTgt>
                                        </p:tgtEl>
                                        <p:attrNameLst>
                                          <p:attrName>style.visibility</p:attrName>
                                        </p:attrNameLst>
                                      </p:cBhvr>
                                      <p:to>
                                        <p:strVal val="visible"/>
                                      </p:to>
                                    </p:set>
                                    <p:animEffect transition="in" filter="wipe(left)">
                                      <p:cBhvr>
                                        <p:cTn id="21" dur="500"/>
                                        <p:tgtEl>
                                          <p:spTgt spid="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3192464"/>
            <a:ext cx="11691502"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192464"/>
                <a:ext cx="1163089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𝟐𝟔</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oMath>
                </a14:m>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𝟐𝟖</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2094" t="-2025"/>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3627230E-3FF9-4DB5-9280-5505BF428C2C}"/>
              </a:ext>
            </a:extLst>
          </p:cNvPr>
          <p:cNvGraphicFramePr>
            <a:graphicFrameLocks noGrp="1"/>
          </p:cNvGraphicFramePr>
          <p:nvPr>
            <p:extLst>
              <p:ext uri="{D42A27DB-BD31-4B8C-83A1-F6EECF244321}">
                <p14:modId xmlns:p14="http://schemas.microsoft.com/office/powerpoint/2010/main" val="1941613331"/>
              </p:ext>
            </p:extLst>
          </p:nvPr>
        </p:nvGraphicFramePr>
        <p:xfrm>
          <a:off x="408708" y="4499201"/>
          <a:ext cx="11783291" cy="8149999"/>
        </p:xfrm>
        <a:graphic>
          <a:graphicData uri="http://schemas.openxmlformats.org/drawingml/2006/table">
            <a:tbl>
              <a:tblPr firstRow="1" firstCol="1" bandRow="1">
                <a:tableStyleId>{5C22544A-7EE6-4342-B048-85BDC9FD1C3A}</a:tableStyleId>
              </a:tblPr>
              <a:tblGrid>
                <a:gridCol w="2530031">
                  <a:extLst>
                    <a:ext uri="{9D8B030D-6E8A-4147-A177-3AD203B41FA5}">
                      <a16:colId xmlns:a16="http://schemas.microsoft.com/office/drawing/2014/main" val="2981108087"/>
                    </a:ext>
                  </a:extLst>
                </a:gridCol>
                <a:gridCol w="3810165">
                  <a:extLst>
                    <a:ext uri="{9D8B030D-6E8A-4147-A177-3AD203B41FA5}">
                      <a16:colId xmlns:a16="http://schemas.microsoft.com/office/drawing/2014/main" val="2140332938"/>
                    </a:ext>
                  </a:extLst>
                </a:gridCol>
                <a:gridCol w="5443095">
                  <a:extLst>
                    <a:ext uri="{9D8B030D-6E8A-4147-A177-3AD203B41FA5}">
                      <a16:colId xmlns:a16="http://schemas.microsoft.com/office/drawing/2014/main" val="1474270119"/>
                    </a:ext>
                  </a:extLst>
                </a:gridCol>
              </a:tblGrid>
              <a:tr h="1661333">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Bình phương độ lệch</a:t>
                      </a:r>
                    </a:p>
                  </a:txBody>
                  <a:tcPr marL="68580" marR="68580" marT="0" marB="0"/>
                </a:tc>
                <a:extLst>
                  <a:ext uri="{0D108BD9-81ED-4DB2-BD59-A6C34878D82A}">
                    <a16:rowId xmlns:a16="http://schemas.microsoft.com/office/drawing/2014/main" val="1660681358"/>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547229772"/>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3111268231"/>
                  </a:ext>
                </a:extLst>
              </a:tr>
              <a:tr h="791500">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322473773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89220499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40592889"/>
                  </a:ext>
                </a:extLst>
              </a:tr>
              <a:tr h="791500">
                <a:tc gridSpan="2">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1576772884"/>
                  </a:ext>
                </a:extLst>
              </a:tr>
            </a:tbl>
          </a:graphicData>
        </a:graphic>
      </p:graphicFrame>
      <p:pic>
        <p:nvPicPr>
          <p:cNvPr id="9" name="Picture 8">
            <a:extLst>
              <a:ext uri="{FF2B5EF4-FFF2-40B4-BE49-F238E27FC236}">
                <a16:creationId xmlns:a16="http://schemas.microsoft.com/office/drawing/2014/main"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1" y="6248400"/>
            <a:ext cx="9067800" cy="7010399"/>
          </a:xfrm>
          <a:prstGeom prst="rect">
            <a:avLst/>
          </a:prstGeom>
        </p:spPr>
      </p:pic>
      <p:grpSp>
        <p:nvGrpSpPr>
          <p:cNvPr id="8" name="Group 7">
            <a:extLst>
              <a:ext uri="{FF2B5EF4-FFF2-40B4-BE49-F238E27FC236}">
                <a16:creationId xmlns:a16="http://schemas.microsoft.com/office/drawing/2014/main" id="{43F108C9-6422-43BF-A3FF-BE9FAE09899A}"/>
              </a:ext>
            </a:extLst>
          </p:cNvPr>
          <p:cNvGrpSpPr/>
          <p:nvPr/>
        </p:nvGrpSpPr>
        <p:grpSpPr>
          <a:xfrm>
            <a:off x="357470" y="3124200"/>
            <a:ext cx="4138330" cy="1598277"/>
            <a:chOff x="22440" y="59288"/>
            <a:chExt cx="1205828" cy="301071"/>
          </a:xfrm>
        </p:grpSpPr>
        <p:grpSp>
          <p:nvGrpSpPr>
            <p:cNvPr id="10" name="Group 9">
              <a:extLst>
                <a:ext uri="{FF2B5EF4-FFF2-40B4-BE49-F238E27FC236}">
                  <a16:creationId xmlns:a16="http://schemas.microsoft.com/office/drawing/2014/main"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4A17E01D-F08B-4A74-B6CC-A0A0E8321515}"/>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0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35182" y="1932332"/>
            <a:ext cx="23164800" cy="30113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954761" y="5181600"/>
                <a:ext cx="13612092"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800" b="1" dirty="0" err="1"/>
                  <a:t>Giải</a:t>
                </a:r>
                <a:endParaRPr lang="en-US" sz="2800" b="1" dirty="0"/>
              </a:p>
              <a:p>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trung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bình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của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0" smtClean="0">
                        <a:latin typeface="Cambria Math" panose="02040503050406030204" pitchFamily="18" charset="0"/>
                      </a:rPr>
                      <m:t> </m:t>
                    </m:r>
                    <m:bar>
                      <m:barPr>
                        <m:pos m:val="top"/>
                        <m:ctrlPr>
                          <a:rPr lang="en-US" sz="2800" i="1">
                            <a:latin typeface="Cambria Math" panose="02040503050406030204" pitchFamily="18" charset="0"/>
                          </a:rPr>
                        </m:ctrlPr>
                      </m:barPr>
                      <m:e>
                        <m:r>
                          <a:rPr lang="vi-VN" sz="2800" i="1">
                            <a:latin typeface="Cambria Math" panose="02040503050406030204" pitchFamily="18" charset="0"/>
                          </a:rPr>
                          <m:t>𝑥</m:t>
                        </m:r>
                      </m:e>
                    </m:bar>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0,398+0,399+0,408+0,410+0,406+0,405+0,402</m:t>
                        </m:r>
                      </m:num>
                      <m:den>
                        <m:r>
                          <a:rPr lang="vi-VN" sz="2800" i="1">
                            <a:latin typeface="Cambria Math" panose="02040503050406030204" pitchFamily="18" charset="0"/>
                          </a:rPr>
                          <m:t>7</m:t>
                        </m:r>
                      </m:den>
                    </m:f>
                    <m:r>
                      <a:rPr lang="vi-VN" sz="2800" i="1">
                        <a:latin typeface="Cambria Math" panose="02040503050406030204" pitchFamily="18" charset="0"/>
                      </a:rPr>
                      <m:t>=0,404</m:t>
                    </m:r>
                  </m:oMath>
                </a14:m>
                <a:endParaRPr lang="en-US" sz="2800" dirty="0">
                  <a:latin typeface="Tahoma" panose="020B0604030504040204" pitchFamily="34" charset="0"/>
                  <a:cs typeface="Tahoma" panose="020B0604030504040204" pitchFamily="34" charset="0"/>
                </a:endParaRPr>
              </a:p>
              <a:p>
                <a:r>
                  <a:rPr lang="en-US" sz="2800" dirty="0">
                    <a:latin typeface="Tahoma" panose="020B0604030504040204" pitchFamily="34" charset="0"/>
                    <a:cs typeface="Tahoma" panose="020B0604030504040204" pitchFamily="34" charset="0"/>
                  </a:rPr>
                  <a:t>Ta </a:t>
                </a:r>
                <a:r>
                  <a:rPr lang="en-US" sz="2800" dirty="0" err="1">
                    <a:latin typeface="Tahoma" panose="020B0604030504040204" pitchFamily="34" charset="0"/>
                    <a:cs typeface="Tahoma" panose="020B0604030504040204" pitchFamily="34" charset="0"/>
                  </a:rPr>
                  <a:t>có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bảng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sau</a:t>
                </a:r>
                <a:r>
                  <a:rPr lang="en-US" sz="2800" dirty="0">
                    <a:latin typeface="Tahoma" panose="020B0604030504040204" pitchFamily="34" charset="0"/>
                    <a:cs typeface="Tahoma" panose="020B0604030504040204" pitchFamily="34" charset="0"/>
                  </a:rPr>
                  <a:t>:</a:t>
                </a:r>
              </a:p>
              <a:p>
                <a:pPr marL="0" indent="0">
                  <a:buNone/>
                </a:pPr>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Mẫu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gồm</a:t>
                </a:r>
                <a:r>
                  <a:rPr lang="en-US" sz="2800" dirty="0">
                    <a:latin typeface="Tahoma" panose="020B0604030504040204" pitchFamily="34" charset="0"/>
                    <a:cs typeface="Tahoma" panose="020B0604030504040204" pitchFamily="34" charset="0"/>
                  </a:rPr>
                  <a:t> 7 </a:t>
                </a:r>
                <a:r>
                  <a:rPr lang="en-US" sz="2800" dirty="0" err="1">
                    <a:latin typeface="Tahoma" panose="020B0604030504040204" pitchFamily="34" charset="0"/>
                    <a:cs typeface="Tahoma" panose="020B0604030504040204" pitchFamily="34" charset="0"/>
                  </a:rPr>
                  <a:t>giá</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trị</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nên</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=7</m:t>
                    </m:r>
                  </m:oMath>
                </a14:m>
                <a:r>
                  <a:rPr lang="en-US" sz="2800" dirty="0">
                    <a:latin typeface="Tahoma" panose="020B0604030504040204" pitchFamily="34" charset="0"/>
                    <a:cs typeface="Tahoma" panose="020B0604030504040204" pitchFamily="34" charset="0"/>
                  </a:rPr>
                  <a:t>. Do </a:t>
                </a:r>
                <a:r>
                  <a:rPr lang="en-US" sz="2800" dirty="0" err="1">
                    <a:latin typeface="Tahoma" panose="020B0604030504040204" pitchFamily="34" charset="0"/>
                    <a:cs typeface="Tahoma" panose="020B0604030504040204" pitchFamily="34" charset="0"/>
                  </a:rPr>
                  <a:t>đó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phương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a:t>
                </a:r>
                <a:r>
                  <a:rPr lang="en-US" dirty="0"/>
                  <a:t> </a:t>
                </a:r>
                <a14:m>
                  <m:oMath xmlns:m="http://schemas.openxmlformats.org/officeDocument/2006/math">
                    <m:sSup>
                      <m:sSupPr>
                        <m:ctrlPr>
                          <a:rPr lang="en-US" sz="2800" i="1">
                            <a:latin typeface="Cambria Math" panose="02040503050406030204" pitchFamily="18" charset="0"/>
                          </a:rPr>
                        </m:ctrlPr>
                      </m:sSupPr>
                      <m:e>
                        <m:r>
                          <a:rPr lang="vi-VN" sz="2800" i="1">
                            <a:latin typeface="Cambria Math" panose="02040503050406030204" pitchFamily="18" charset="0"/>
                          </a:rPr>
                          <m:t>𝑠</m:t>
                        </m:r>
                      </m:e>
                      <m:sup>
                        <m:r>
                          <a:rPr lang="vi-VN" sz="2800" i="1">
                            <a:latin typeface="Cambria Math" panose="02040503050406030204" pitchFamily="18" charset="0"/>
                          </a:rPr>
                          <m:t>2</m:t>
                        </m:r>
                      </m:sup>
                    </m:sSup>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1,22.1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−4</m:t>
                            </m:r>
                          </m:sup>
                        </m:sSup>
                      </m:num>
                      <m:den>
                        <m:r>
                          <a:rPr lang="vi-VN" sz="2800" i="1">
                            <a:latin typeface="Cambria Math" panose="02040503050406030204" pitchFamily="18" charset="0"/>
                          </a:rPr>
                          <m:t>7</m:t>
                        </m:r>
                      </m:den>
                    </m:f>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oMath>
                </a14:m>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Độ</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lệch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chuẩn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vi-VN" sz="2800" i="1">
                        <a:latin typeface="Cambria Math" panose="02040503050406030204" pitchFamily="18" charset="0"/>
                      </a:rPr>
                      <m:t>𝑠</m:t>
                    </m:r>
                    <m:r>
                      <a:rPr lang="vi-VN" sz="2800" i="1">
                        <a:latin typeface="Cambria Math" panose="02040503050406030204" pitchFamily="18" charset="0"/>
                      </a:rPr>
                      <m:t>=</m:t>
                    </m:r>
                    <m:rad>
                      <m:radPr>
                        <m:degHide m:val="on"/>
                        <m:ctrlPr>
                          <a:rPr lang="en-US" sz="2800" i="1">
                            <a:latin typeface="Cambria Math" panose="02040503050406030204" pitchFamily="18" charset="0"/>
                          </a:rPr>
                        </m:ctrlPr>
                      </m:radPr>
                      <m:deg/>
                      <m:e>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e>
                    </m:rad>
                    <m:r>
                      <a:rPr lang="vi-VN" sz="2800" i="1">
                        <a:latin typeface="Cambria Math" panose="02040503050406030204" pitchFamily="18" charset="0"/>
                      </a:rPr>
                      <m:t>≈4,17.1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−3</m:t>
                        </m:r>
                      </m:sup>
                    </m:sSup>
                  </m:oMath>
                </a14:m>
                <a:endParaRPr lang="en-US" sz="2800" dirty="0">
                  <a:latin typeface="Tahoma" panose="020B0604030504040204" pitchFamily="34" charset="0"/>
                  <a:cs typeface="Tahoma" panose="020B0604030504040204" pitchFamily="34" charset="0"/>
                </a:endParaRPr>
              </a:p>
              <a:p>
                <a:pPr marL="2743200" lvl="3"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954761" y="5181600"/>
                <a:ext cx="13612092" cy="8382000"/>
              </a:xfrm>
              <a:prstGeom prst="rect">
                <a:avLst/>
              </a:prstGeom>
              <a:blipFill>
                <a:blip r:embed="rId3"/>
                <a:stretch>
                  <a:fillRect l="-761" t="-1089" b="-2106"/>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EDC0754-7203-4793-9AB7-D9EAED237F60}"/>
              </a:ext>
            </a:extLst>
          </p:cNvPr>
          <p:cNvGrpSpPr/>
          <p:nvPr/>
        </p:nvGrpSpPr>
        <p:grpSpPr>
          <a:xfrm>
            <a:off x="1057938" y="1942322"/>
            <a:ext cx="23207300" cy="3013466"/>
            <a:chOff x="-438734" y="-3538265"/>
            <a:chExt cx="6496561" cy="1035822"/>
          </a:xfrm>
        </p:grpSpPr>
        <p:grpSp>
          <p:nvGrpSpPr>
            <p:cNvPr id="23" name="Group 22">
              <a:extLst>
                <a:ext uri="{FF2B5EF4-FFF2-40B4-BE49-F238E27FC236}">
                  <a16:creationId xmlns:a16="http://schemas.microsoft.com/office/drawing/2014/main"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ahoma" panose="020B0604030504040204" pitchFamily="34" charset="0"/>
                  </a:rPr>
                  <a:t> </a:t>
                </a:r>
                <a:endParaRPr lang="en-US" sz="1100">
                  <a:effectLst/>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id="{DA260AA1-42D1-42CA-831D-5D6CDA038FA7}"/>
                    </a:ext>
                  </a:extLst>
                </p:cNvPr>
                <p:cNvSpPr txBox="1"/>
                <p:nvPr/>
              </p:nvSpPr>
              <p:spPr>
                <a:xfrm>
                  <a:off x="-317419" y="-3538265"/>
                  <a:ext cx="6375246" cy="1035822"/>
                </a:xfrm>
                <a:prstGeom prst="rect">
                  <a:avLst/>
                </a:prstGeom>
                <a:noFill/>
              </p:spPr>
              <p:txBody>
                <a:bodyPr wrap="square">
                  <a:noAutofit/>
                </a:bodyPr>
                <a:lstStyle/>
                <a:p>
                  <a:pPr marL="0" marR="0">
                    <a:lnSpc>
                      <a:spcPct val="107000"/>
                    </a:lnSpc>
                    <a:spcBef>
                      <a:spcPts val="0"/>
                    </a:spcBef>
                    <a:spcAft>
                      <a:spcPts val="800"/>
                    </a:spcAft>
                  </a:pP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3.</a:t>
                  </a:r>
                  <a:r>
                    <a:rPr lang="vi-VN"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0,001</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đến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Kết quả đo như sau:</a:t>
                  </a:r>
                  <a:endParaRPr lang="en-US" sz="3000" dirty="0">
                    <a:solidFill>
                      <a:srgbClr val="000000"/>
                    </a:solidFill>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0,399</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0,410</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0,406</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0,405</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0,402</m:t>
                        </m:r>
                      </m:oMath>
                    </m:oMathPara>
                  </a14:m>
                  <a:endParaRPr lang="en-US" sz="3000" dirty="0">
                    <a:effectLst/>
                    <a:latin typeface="Calibri" panose="020F0502020204030204" pitchFamily="34" charset="0"/>
                    <a:ea typeface="Calibri" panose="020F0502020204030204" pitchFamily="34" charset="0"/>
                    <a:cs typeface="Tahoma" panose="020B0604030504040204" pitchFamily="34" charset="0"/>
                  </a:endParaRPr>
                </a:p>
                <a:p>
                  <a:pPr algn="r">
                    <a:lnSpc>
                      <a:spcPct val="107000"/>
                    </a:lnSpc>
                    <a:spcAft>
                      <a:spcPts val="800"/>
                    </a:spcAft>
                  </a:pPr>
                  <a:r>
                    <a:rPr lang="vi-VN" sz="3000" dirty="0">
                      <a:effectLst/>
                      <a:latin typeface="Tahoma" panose="020B0604030504040204" pitchFamily="34" charset="0"/>
                      <a:ea typeface="Calibri" panose="020F0502020204030204" pitchFamily="34" charset="0"/>
                    </a:rPr>
                    <a:t>(Theo </a:t>
                  </a:r>
                  <a:r>
                    <a:rPr lang="vi-VN" sz="3000" i="1" dirty="0">
                      <a:effectLst/>
                      <a:latin typeface="Tahoma" panose="020B0604030504040204" pitchFamily="34" charset="0"/>
                      <a:ea typeface="Calibri" panose="020F0502020204030204" pitchFamily="34" charset="0"/>
                    </a:rPr>
                    <a:t>Bài tập Vật lí 10, Nhà xuất bản Giáo dục Việt Nam, 2018</a:t>
                  </a:r>
                  <a:r>
                    <a:rPr lang="vi-VN" sz="3000" dirty="0">
                      <a:effectLst/>
                      <a:latin typeface="Tahoma" panose="020B0604030504040204" pitchFamily="34" charset="0"/>
                      <a:ea typeface="Calibri" panose="020F0502020204030204" pitchFamily="34" charset="0"/>
                    </a:rPr>
                    <a:t>)</a:t>
                  </a:r>
                  <a:endParaRPr lang="en-US" sz="3000" dirty="0">
                    <a:latin typeface="Tahoma" panose="020B0604030504040204" pitchFamily="34" charset="0"/>
                    <a:ea typeface="Calibri" panose="020F0502020204030204" pitchFamily="34" charset="0"/>
                  </a:endParaRPr>
                </a:p>
                <a:p>
                  <a:pPr algn="r">
                    <a:lnSpc>
                      <a:spcPct val="107000"/>
                    </a:lnSpc>
                    <a:spcAft>
                      <a:spcPts val="800"/>
                    </a:spcAft>
                  </a:pPr>
                  <a:r>
                    <a:rPr lang="vi-VN" sz="3000" dirty="0" err="1">
                      <a:effectLst/>
                      <a:latin typeface="Tahoma" panose="020B0604030504040204" pitchFamily="34" charset="0"/>
                      <a:ea typeface="Calibri" panose="020F0502020204030204" pitchFamily="34" charset="0"/>
                      <a:cs typeface="Tahoma" panose="020B0604030504040204" pitchFamily="34" charset="0"/>
                    </a:rPr>
                    <a:t>Hãy</a:t>
                  </a:r>
                  <a:r>
                    <a:rPr lang="vi-VN" sz="3000" dirty="0">
                      <a:effectLst/>
                      <a:latin typeface="Tahoma" panose="020B0604030504040204" pitchFamily="34" charset="0"/>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3000" dirty="0" err="1">
                      <a:latin typeface="Tahoma" panose="020B0604030504040204" pitchFamily="34" charset="0"/>
                      <a:ea typeface="Calibri" panose="020F0502020204030204" pitchFamily="34" charset="0"/>
                      <a:cs typeface="Tahoma" panose="020B0604030504040204" pitchFamily="34" charset="0"/>
                    </a:rPr>
                    <a:t>ên</a:t>
                  </a:r>
                  <a:r>
                    <a:rPr lang="en-US" sz="3000" dirty="0">
                      <a:latin typeface="Tahoma" panose="020B0604030504040204" pitchFamily="34" charset="0"/>
                      <a:ea typeface="Calibri" panose="020F0502020204030204" pitchFamily="34" charset="0"/>
                      <a:cs typeface="Tahoma" panose="020B0604030504040204" pitchFamily="34" charset="0"/>
                    </a:rPr>
                    <a:t>?</a:t>
                  </a:r>
                  <a:endParaRPr lang="en-US" sz="3000" dirty="0">
                    <a:effectLst/>
                    <a:latin typeface="Calibri" panose="020F0502020204030204" pitchFamily="34" charset="0"/>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035822"/>
                </a:xfrm>
                <a:prstGeom prst="rect">
                  <a:avLst/>
                </a:prstGeom>
                <a:blipFill>
                  <a:blip r:embed="rId4"/>
                  <a:stretch>
                    <a:fillRect l="-642" t="-3036" r="-1124"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326512">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81558483"/>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005</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2</m:t>
                                </m:r>
                                <m:r>
                                  <a:rPr lang="en-US" sz="2800" b="0">
                                    <a:effectLst/>
                                    <a:latin typeface="Cambria Math" panose="02040503050406030204" pitchFamily="18" charset="0"/>
                                  </a:rPr>
                                  <m:t>,</m:t>
                                </m:r>
                                <m:r>
                                  <a:rPr lang="en-US" sz="2800" b="0" i="1">
                                    <a:effectLst/>
                                    <a:latin typeface="Cambria Math" panose="02040503050406030204" pitchFamily="18" charset="0"/>
                                  </a:rPr>
                                  <m:t>5</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8953946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004</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533466884"/>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9735194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2142796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001</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875335047"/>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31855269"/>
                      </a:ext>
                    </a:extLst>
                  </a:tr>
                  <a:tr h="348457">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22</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4</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329901172"/>
                  </p:ext>
                </p:extLst>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872046">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214474" r="-144178" b="-730263"/>
                          </a:stretch>
                        </a:blipFill>
                      </a:tcPr>
                    </a:tc>
                    <a:tc>
                      <a:txBody>
                        <a:bodyPr/>
                        <a:lstStyle/>
                        <a:p>
                          <a:endParaRPr lang="en-US"/>
                        </a:p>
                      </a:txBody>
                      <a:tcPr marL="68580" marR="68580" marT="0" marB="0">
                        <a:blipFill>
                          <a:blip r:embed="rId5"/>
                          <a:stretch>
                            <a:fillRect l="-116827" t="-214474" r="-1202" b="-730263"/>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314474" r="-144178" b="-630263"/>
                          </a:stretch>
                        </a:blipFill>
                      </a:tcPr>
                    </a:tc>
                    <a:tc>
                      <a:txBody>
                        <a:bodyPr/>
                        <a:lstStyle/>
                        <a:p>
                          <a:endParaRPr lang="en-US"/>
                        </a:p>
                      </a:txBody>
                      <a:tcPr marL="68580" marR="68580" marT="0" marB="0">
                        <a:blipFill>
                          <a:blip r:embed="rId5"/>
                          <a:stretch>
                            <a:fillRect l="-116827" t="-314474" r="-1202" b="-630263"/>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420000" r="-144178" b="-538667"/>
                          </a:stretch>
                        </a:blipFill>
                      </a:tcPr>
                    </a:tc>
                    <a:tc>
                      <a:txBody>
                        <a:bodyPr/>
                        <a:lstStyle/>
                        <a:p>
                          <a:endParaRPr lang="en-US"/>
                        </a:p>
                      </a:txBody>
                      <a:tcPr marL="68580" marR="68580" marT="0" marB="0">
                        <a:blipFill>
                          <a:blip r:embed="rId5"/>
                          <a:stretch>
                            <a:fillRect l="-116827" t="-420000" r="-1202" b="-538667"/>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513158" r="-144178" b="-431579"/>
                          </a:stretch>
                        </a:blipFill>
                      </a:tcPr>
                    </a:tc>
                    <a:tc>
                      <a:txBody>
                        <a:bodyPr/>
                        <a:lstStyle/>
                        <a:p>
                          <a:endParaRPr lang="en-US"/>
                        </a:p>
                      </a:txBody>
                      <a:tcPr marL="68580" marR="68580" marT="0" marB="0">
                        <a:blipFill>
                          <a:blip r:embed="rId5"/>
                          <a:stretch>
                            <a:fillRect l="-116827" t="-513158" r="-1202"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621333" r="-144178" b="-337333"/>
                          </a:stretch>
                        </a:blipFill>
                      </a:tcPr>
                    </a:tc>
                    <a:tc>
                      <a:txBody>
                        <a:bodyPr/>
                        <a:lstStyle/>
                        <a:p>
                          <a:endParaRPr lang="en-US"/>
                        </a:p>
                      </a:txBody>
                      <a:tcPr marL="68580" marR="68580" marT="0" marB="0">
                        <a:blipFill>
                          <a:blip r:embed="rId5"/>
                          <a:stretch>
                            <a:fillRect l="-116827" t="-621333" r="-1202"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721333" r="-144178" b="-237333"/>
                          </a:stretch>
                        </a:blipFill>
                      </a:tcPr>
                    </a:tc>
                    <a:tc>
                      <a:txBody>
                        <a:bodyPr/>
                        <a:lstStyle/>
                        <a:p>
                          <a:endParaRPr lang="en-US"/>
                        </a:p>
                      </a:txBody>
                      <a:tcPr marL="68580" marR="68580" marT="0" marB="0">
                        <a:blipFill>
                          <a:blip r:embed="rId5"/>
                          <a:stretch>
                            <a:fillRect l="-116827" t="-721333" r="-1202"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821333" r="-144178" b="-137333"/>
                          </a:stretch>
                        </a:blipFill>
                      </a:tcPr>
                    </a:tc>
                    <a:tc>
                      <a:txBody>
                        <a:bodyPr/>
                        <a:lstStyle/>
                        <a:p>
                          <a:endParaRPr lang="en-US"/>
                        </a:p>
                      </a:txBody>
                      <a:tcPr marL="68580" marR="68580" marT="0" marB="0">
                        <a:blipFill>
                          <a:blip r:embed="rId5"/>
                          <a:stretch>
                            <a:fillRect l="-116827" t="-821333" r="-1202"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827" t="-921333" r="-1202" b="-37333"/>
                          </a:stretch>
                        </a:blipFill>
                      </a:tcPr>
                    </a:tc>
                    <a:extLst>
                      <a:ext uri="{0D108BD9-81ED-4DB2-BD59-A6C34878D82A}">
                        <a16:rowId xmlns:a16="http://schemas.microsoft.com/office/drawing/2014/main" val="2342436700"/>
                      </a:ext>
                    </a:extLst>
                  </a:tr>
                </a:tbl>
              </a:graphicData>
            </a:graphic>
          </p:graphicFrame>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10" end="10"/>
                                            </p:txEl>
                                          </p:spTgt>
                                        </p:tgtEl>
                                        <p:attrNameLst>
                                          <p:attrName>style.visibility</p:attrName>
                                        </p:attrNameLst>
                                      </p:cBhvr>
                                      <p:to>
                                        <p:strVal val="visible"/>
                                      </p:to>
                                    </p:set>
                                    <p:animEffect transition="in" filter="wipe(up)">
                                      <p:cBhvr>
                                        <p:cTn id="41" dur="500"/>
                                        <p:tgtEl>
                                          <p:spTgt spid="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9">
                                            <p:txEl>
                                              <p:pRg st="11" end="11"/>
                                            </p:txEl>
                                          </p:spTgt>
                                        </p:tgtEl>
                                        <p:attrNameLst>
                                          <p:attrName>style.visibility</p:attrName>
                                        </p:attrNameLst>
                                      </p:cBhvr>
                                      <p:to>
                                        <p:strVal val="visible"/>
                                      </p:to>
                                    </p:set>
                                    <p:animEffect transition="in" filter="wipe(up)">
                                      <p:cBhvr>
                                        <p:cTn id="46"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38107" y="3886200"/>
                <a:ext cx="23317200" cy="9430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rPr>
                  <a:t>Trong mẫu số liệu thống kê, có khi gặp những giá trị quá lớn hoặc quá nhỏ so với đa số các giá trị khác. Những giá trị này được gọi là </a:t>
                </a:r>
                <a:r>
                  <a:rPr lang="vi-VN" dirty="0">
                    <a:solidFill>
                      <a:srgbClr val="FF0000"/>
                    </a:solidFill>
                    <a:latin typeface="Tahoma" panose="020B0604030504040204" pitchFamily="34" charset="0"/>
                  </a:rPr>
                  <a:t>giá trị bất thường</a:t>
                </a:r>
                <a:r>
                  <a:rPr lang="vi-VN" dirty="0">
                    <a:latin typeface="Tahoma" panose="020B0604030504040204" pitchFamily="34" charset="0"/>
                  </a:rPr>
                  <a:t>. Chúng xuất hiện trong mẫu số liệu có thể do nhầm lẫn hay sai sót nào đó. Ta có thể dùng biểu đồ hộp để phát hiện những giá trị bất thường này.</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vi-VN" dirty="0"/>
                  <a:t>Các giá trị lớn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hoặc bé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được xem là </a:t>
                </a:r>
                <a:r>
                  <a:rPr lang="vi-VN" dirty="0">
                    <a:solidFill>
                      <a:srgbClr val="FF0000"/>
                    </a:solidFill>
                  </a:rPr>
                  <a:t>giá trị bất thường</a:t>
                </a:r>
                <a:r>
                  <a:rPr lang="vi-VN" dirty="0"/>
                  <a:t>.</a:t>
                </a:r>
                <a:endParaRPr lang="en-US" dirty="0"/>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430549"/>
              </a:xfrm>
              <a:prstGeom prst="rect">
                <a:avLst/>
              </a:prstGeom>
              <a:blipFill>
                <a:blip r:embed="rId3"/>
                <a:stretch>
                  <a:fillRect l="-1176" t="-2195" r="-1516"/>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A0CA9706-4BA9-4D33-AB10-406737A2E699}"/>
              </a:ext>
            </a:extLst>
          </p:cNvPr>
          <p:cNvSpPr/>
          <p:nvPr/>
        </p:nvSpPr>
        <p:spPr>
          <a:xfrm>
            <a:off x="2057400" y="1828800"/>
            <a:ext cx="20993247" cy="153888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id="{FD1F51BA-1F82-4B52-AE42-3BD50F72DE4B}"/>
              </a:ext>
            </a:extLst>
          </p:cNvPr>
          <p:cNvSpPr/>
          <p:nvPr/>
        </p:nvSpPr>
        <p:spPr>
          <a:xfrm rot="5400000">
            <a:off x="757683" y="1644389"/>
            <a:ext cx="788466" cy="138502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13C3DD6-30AD-48C4-85E8-163049FAAC5A}"/>
              </a:ext>
            </a:extLst>
          </p:cNvPr>
          <p:cNvSpPr txBox="1"/>
          <p:nvPr/>
        </p:nvSpPr>
        <p:spPr>
          <a:xfrm>
            <a:off x="955213" y="1982962"/>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2007D04B-85B9-43EA-892C-3D6ED771E8C0}"/>
              </a:ext>
            </a:extLst>
          </p:cNvPr>
          <p:cNvPicPr/>
          <p:nvPr/>
        </p:nvPicPr>
        <p:blipFill>
          <a:blip r:embed="rId4"/>
          <a:stretch>
            <a:fillRect/>
          </a:stretch>
        </p:blipFill>
        <p:spPr>
          <a:xfrm>
            <a:off x="5486400" y="6629400"/>
            <a:ext cx="14249400" cy="4495800"/>
          </a:xfrm>
          <a:prstGeom prst="rect">
            <a:avLst/>
          </a:prstGeom>
        </p:spPr>
      </p:pic>
    </p:spTree>
    <p:extLst>
      <p:ext uri="{BB962C8B-B14F-4D97-AF65-F5344CB8AC3E}">
        <p14:creationId xmlns:p14="http://schemas.microsoft.com/office/powerpoint/2010/main" val="1880313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308011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001907"/>
            <a:ext cx="23164800" cy="83330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9" name="Rectangle 28"/>
          <p:cNvSpPr/>
          <p:nvPr/>
        </p:nvSpPr>
        <p:spPr>
          <a:xfrm>
            <a:off x="1606827" y="1967230"/>
            <a:ext cx="22479000" cy="3034677"/>
          </a:xfrm>
          <a:prstGeom prst="rect">
            <a:avLst/>
          </a:prstGeom>
        </p:spPr>
        <p:txBody>
          <a:bodyPr wrap="square">
            <a:spAutoFit/>
          </a:bodyPr>
          <a:lstStyle/>
          <a:p>
            <a:pPr>
              <a:lnSpc>
                <a:spcPct val="107000"/>
              </a:lnSpc>
              <a:spcAft>
                <a:spcPts val="800"/>
              </a:spcAft>
            </a:pP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4000"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4191000" y="2715161"/>
                <a:ext cx="14257429" cy="13234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0</m:t>
                      </m:r>
                      <m:r>
                        <a:rPr lang="en-US" sz="4000" b="0" i="0" smtClean="0">
                          <a:latin typeface="Cambria Math" panose="02040503050406030204" pitchFamily="18" charset="0"/>
                        </a:rPr>
                        <m:t>           </m:t>
                      </m:r>
                      <m:r>
                        <a:rPr lang="en-US" sz="4000" smtClean="0">
                          <a:latin typeface="Cambria Math" panose="02040503050406030204" pitchFamily="18" charset="0"/>
                        </a:rPr>
                        <m:t>340</m:t>
                      </m:r>
                      <m:r>
                        <a:rPr lang="en-US" sz="4000" b="0" i="0" smtClean="0">
                          <a:latin typeface="Cambria Math" panose="02040503050406030204" pitchFamily="18" charset="0"/>
                        </a:rPr>
                        <m:t>      </m:t>
                      </m:r>
                      <m:r>
                        <a:rPr lang="en-US" sz="4000" smtClean="0">
                          <a:latin typeface="Cambria Math" panose="02040503050406030204" pitchFamily="18" charset="0"/>
                        </a:rPr>
                        <m:t>70</m:t>
                      </m:r>
                      <m:r>
                        <a:rPr lang="en-US" sz="4000" b="0" i="0" smtClean="0">
                          <a:latin typeface="Cambria Math" panose="02040503050406030204" pitchFamily="18" charset="0"/>
                        </a:rPr>
                        <m:t>          </m:t>
                      </m:r>
                      <m:r>
                        <a:rPr lang="en-US" sz="4000" smtClean="0">
                          <a:latin typeface="Cambria Math" panose="02040503050406030204" pitchFamily="18" charset="0"/>
                        </a:rPr>
                        <m:t>140</m:t>
                      </m:r>
                      <m:r>
                        <a:rPr lang="en-US" sz="4000" b="0" i="0" smtClean="0">
                          <a:latin typeface="Cambria Math" panose="02040503050406030204" pitchFamily="18" charset="0"/>
                        </a:rPr>
                        <m:t>    </m:t>
                      </m:r>
                      <m:r>
                        <a:rPr lang="en-US" sz="4000" smtClean="0">
                          <a:latin typeface="Cambria Math" panose="02040503050406030204" pitchFamily="18" charset="0"/>
                        </a:rPr>
                        <m:t>200</m:t>
                      </m:r>
                      <m:r>
                        <a:rPr lang="en-US" sz="4000" b="0" i="0" smtClean="0">
                          <a:latin typeface="Cambria Math" panose="02040503050406030204" pitchFamily="18" charset="0"/>
                        </a:rPr>
                        <m:t>    </m:t>
                      </m:r>
                      <m:r>
                        <a:rPr lang="en-US" sz="4000" smtClean="0">
                          <a:latin typeface="Cambria Math" panose="02040503050406030204" pitchFamily="18" charset="0"/>
                        </a:rPr>
                        <m:t>180</m:t>
                      </m:r>
                      <m:r>
                        <a:rPr lang="en-US" sz="4000" b="0" i="0" smtClean="0">
                          <a:latin typeface="Cambria Math" panose="02040503050406030204" pitchFamily="18" charset="0"/>
                        </a:rPr>
                        <m:t>    </m:t>
                      </m:r>
                      <m:r>
                        <a:rPr lang="en-US" sz="4000" smtClean="0">
                          <a:latin typeface="Cambria Math" panose="02040503050406030204" pitchFamily="18" charset="0"/>
                        </a:rPr>
                        <m:t>210</m:t>
                      </m:r>
                      <m:r>
                        <a:rPr lang="en-US" sz="4000" b="0" i="0" smtClean="0">
                          <a:latin typeface="Cambria Math" panose="02040503050406030204" pitchFamily="18" charset="0"/>
                        </a:rPr>
                        <m:t>     </m:t>
                      </m:r>
                      <m:r>
                        <a:rPr lang="en-US" sz="4000" smtClean="0">
                          <a:latin typeface="Cambria Math" panose="02040503050406030204" pitchFamily="18" charset="0"/>
                        </a:rPr>
                        <m:t>150</m:t>
                      </m:r>
                      <m:r>
                        <a:rPr lang="en-US" sz="4000" b="0" i="0" smtClean="0">
                          <a:latin typeface="Cambria Math" panose="02040503050406030204" pitchFamily="18" charset="0"/>
                        </a:rPr>
                        <m:t>    </m:t>
                      </m:r>
                      <m:r>
                        <a:rPr lang="en-US" sz="4000" smtClean="0">
                          <a:latin typeface="Cambria Math" panose="02040503050406030204" pitchFamily="18" charset="0"/>
                        </a:rPr>
                        <m:t>100</m:t>
                      </m:r>
                      <m:r>
                        <a:rPr lang="en-US" sz="4000" b="0" i="0" smtClean="0">
                          <a:latin typeface="Cambria Math" panose="02040503050406030204" pitchFamily="18" charset="0"/>
                        </a:rPr>
                        <m:t>      </m:t>
                      </m:r>
                      <m:r>
                        <a:rPr lang="en-US" sz="4000" smtClean="0">
                          <a:latin typeface="Cambria Math" panose="02040503050406030204" pitchFamily="18" charset="0"/>
                        </a:rPr>
                        <m:t>130</m:t>
                      </m:r>
                    </m:oMath>
                  </m:oMathPara>
                </a14:m>
                <a:endParaRPr lang="en-US" sz="4000"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4000" i="0">
                          <a:latin typeface="Cambria Math" panose="02040503050406030204" pitchFamily="18" charset="0"/>
                        </a:rPr>
                        <m:t>140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190</m:t>
                      </m:r>
                      <m:r>
                        <a:rPr lang="en-US" sz="4000" b="0" i="0" smtClean="0">
                          <a:latin typeface="Cambria Math" panose="02040503050406030204" pitchFamily="18" charset="0"/>
                        </a:rPr>
                        <m:t>       </m:t>
                      </m:r>
                      <m:r>
                        <a:rPr lang="en-US" sz="4000" i="0">
                          <a:latin typeface="Cambria Math" panose="02040503050406030204" pitchFamily="18" charset="0"/>
                        </a:rPr>
                        <m:t>160</m:t>
                      </m:r>
                      <m:r>
                        <a:rPr lang="en-US" sz="4000" b="0" i="0" smtClean="0">
                          <a:latin typeface="Cambria Math" panose="02040503050406030204" pitchFamily="18" charset="0"/>
                        </a:rPr>
                        <m:t>     </m:t>
                      </m:r>
                      <m:r>
                        <a:rPr lang="en-US" sz="4000" i="0">
                          <a:latin typeface="Cambria Math" panose="02040503050406030204" pitchFamily="18" charset="0"/>
                        </a:rPr>
                        <m:t>290</m:t>
                      </m:r>
                      <m:r>
                        <a:rPr lang="en-US" sz="4000" b="0" i="0" smtClean="0">
                          <a:latin typeface="Cambria Math" panose="02040503050406030204" pitchFamily="18" charset="0"/>
                        </a:rPr>
                        <m:t>    </m:t>
                      </m:r>
                      <m:r>
                        <a:rPr lang="en-US" sz="4000" i="0">
                          <a:latin typeface="Cambria Math" panose="02040503050406030204" pitchFamily="18" charset="0"/>
                        </a:rPr>
                        <m:t>50</m:t>
                      </m:r>
                      <m:r>
                        <a:rPr lang="en-US" sz="4000" b="0" i="0" smtClean="0">
                          <a:latin typeface="Cambria Math" panose="02040503050406030204" pitchFamily="18" charset="0"/>
                        </a:rPr>
                        <m:t>      </m:t>
                      </m:r>
                      <m:r>
                        <a:rPr lang="en-US" sz="4000" i="0">
                          <a:latin typeface="Cambria Math" panose="02040503050406030204" pitchFamily="18" charset="0"/>
                        </a:rPr>
                        <m:t>220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200</m:t>
                      </m:r>
                      <m:r>
                        <a:rPr lang="en-US" sz="4000" b="0" i="0" smtClean="0">
                          <a:latin typeface="Cambria Math" panose="02040503050406030204" pitchFamily="18" charset="0"/>
                        </a:rPr>
                        <m:t>      </m:t>
                      </m:r>
                      <m:r>
                        <a:rPr lang="en-US" sz="4000" i="0">
                          <a:latin typeface="Cambria Math" panose="02040503050406030204" pitchFamily="18" charset="0"/>
                        </a:rPr>
                        <m:t>210</m:t>
                      </m:r>
                      <m:r>
                        <a:rPr lang="en-US" sz="4000" i="0" smtClean="0">
                          <a:latin typeface="Cambria Math" panose="02040503050406030204" pitchFamily="18" charset="0"/>
                        </a:rPr>
                        <m:t>.</m:t>
                      </m:r>
                      <m:r>
                        <a:rPr lang="en-US" sz="4000" b="0" i="0" smtClean="0">
                          <a:latin typeface="Cambria Math" panose="02040503050406030204" pitchFamily="18" charset="0"/>
                        </a:rPr>
                        <m:t>  </m:t>
                      </m:r>
                    </m:oMath>
                  </m:oMathPara>
                </a14:m>
                <a:endParaRPr lang="en-US" sz="4000"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191000" y="2715161"/>
                <a:ext cx="14257429" cy="13234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38200" y="4959718"/>
                <a:ext cx="23164800" cy="3041282"/>
              </a:xfrm>
              <a:prstGeom prst="rect">
                <a:avLst/>
              </a:prstGeom>
            </p:spPr>
            <p:txBody>
              <a:bodyPr wrap="square">
                <a:spAutoFit/>
              </a:bodyPr>
              <a:lstStyle/>
              <a:p>
                <a:pPr algn="ctr">
                  <a:lnSpc>
                    <a:spcPct val="107000"/>
                  </a:lnSpc>
                  <a:spcAft>
                    <a:spcPts val="800"/>
                  </a:spcAft>
                </a:pPr>
                <a:r>
                  <a:rPr lang="vi-VN" sz="4000" b="1" dirty="0">
                    <a:latin typeface="Tahoma" panose="020B0604030504040204" pitchFamily="34" charset="0"/>
                    <a:ea typeface="Calibri" panose="020F0502020204030204" pitchFamily="34" charset="0"/>
                    <a:cs typeface="Tahoma" panose="020B0604030504040204" pitchFamily="34" charset="0"/>
                  </a:rPr>
                  <a:t>Giải </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=135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=205−135=70</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4000"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3041282"/>
              </a:xfrm>
              <a:prstGeom prst="rect">
                <a:avLst/>
              </a:prstGeom>
              <a:blipFill>
                <a:blip r:embed="rId4"/>
                <a:stretch>
                  <a:fillRect l="-947" t="-4208" b="-7415"/>
                </a:stretch>
              </a:blipFill>
            </p:spPr>
            <p:txBody>
              <a:bodyPr/>
              <a:lstStyle/>
              <a:p>
                <a:r>
                  <a:rPr lang="en-US">
                    <a:noFill/>
                  </a:rPr>
                  <a:t> </a:t>
                </a:r>
              </a:p>
            </p:txBody>
          </p:sp>
        </mc:Fallback>
      </mc:AlternateContent>
      <p:pic>
        <p:nvPicPr>
          <p:cNvPr id="38" name="Picture 37"/>
          <p:cNvPicPr/>
          <p:nvPr/>
        </p:nvPicPr>
        <p:blipFill>
          <a:blip r:embed="rId5"/>
          <a:stretch>
            <a:fillRect/>
          </a:stretch>
        </p:blipFill>
        <p:spPr>
          <a:xfrm>
            <a:off x="4343400" y="8146687"/>
            <a:ext cx="16154400" cy="3338152"/>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873868" y="11811000"/>
                <a:ext cx="23129132" cy="1366913"/>
              </a:xfrm>
              <a:prstGeom prst="rect">
                <a:avLst/>
              </a:prstGeom>
            </p:spPr>
            <p:txBody>
              <a:bodyPr wrap="square">
                <a:spAutoFit/>
              </a:bodyPr>
              <a:lstStyle/>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rPr>
                      <m:t>−</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4000"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366913"/>
              </a:xfrm>
              <a:prstGeom prst="rect">
                <a:avLst/>
              </a:prstGeom>
              <a:blipFill>
                <a:blip r:embed="rId6"/>
                <a:stretch>
                  <a:fillRect l="-922" t="-9375" b="-17857"/>
                </a:stretch>
              </a:blipFill>
            </p:spPr>
            <p:txBody>
              <a:bodyPr/>
              <a:lstStyle/>
              <a:p>
                <a:r>
                  <a:rPr lang="en-US">
                    <a:noFill/>
                  </a:rPr>
                  <a:t> </a:t>
                </a:r>
              </a:p>
            </p:txBody>
          </p:sp>
        </mc:Fallback>
      </mc:AlternateContent>
    </p:spTree>
    <p:extLst>
      <p:ext uri="{BB962C8B-B14F-4D97-AF65-F5344CB8AC3E}">
        <p14:creationId xmlns:p14="http://schemas.microsoft.com/office/powerpoint/2010/main" val="170456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6"/>
                <a:ext cx="15466833" cy="2034560"/>
                <a:chOff x="7459670" y="7086600"/>
                <a:chExt cx="15468626" cy="2034798"/>
              </a:xfrm>
            </p:grpSpPr>
            <p:sp>
              <p:nvSpPr>
                <p:cNvPr id="57" name="Rectangle 56"/>
                <p:cNvSpPr/>
                <p:nvPr/>
              </p:nvSpPr>
              <p:spPr>
                <a:xfrm>
                  <a:off x="9092456" y="8305696"/>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7ADF89-46F9-4713-9744-A644701231B8}"/>
              </a:ext>
            </a:extLst>
          </p:cNvPr>
          <p:cNvSpPr txBox="1">
            <a:spLocks/>
          </p:cNvSpPr>
          <p:nvPr/>
        </p:nvSpPr>
        <p:spPr>
          <a:xfrm>
            <a:off x="2590800" y="2743199"/>
            <a:ext cx="19197468" cy="23409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2590800" y="6113475"/>
            <a:ext cx="19197467" cy="464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latin typeface="Tahoma" panose="020B0604030504040204" pitchFamily="34" charset="0"/>
                <a:cs typeface="Tahoma" panose="020B0604030504040204" pitchFamily="34" charset="0"/>
              </a:rPr>
              <a:t>Giải</a:t>
            </a:r>
            <a:endParaRPr lang="en-US" sz="4000" dirty="0">
              <a:latin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EDC0754-7203-4793-9AB7-D9EAED237F60}"/>
              </a:ext>
            </a:extLst>
          </p:cNvPr>
          <p:cNvGrpSpPr/>
          <p:nvPr/>
        </p:nvGrpSpPr>
        <p:grpSpPr>
          <a:xfrm>
            <a:off x="2590800" y="2852819"/>
            <a:ext cx="18892981" cy="2231346"/>
            <a:chOff x="-520696" y="-3520054"/>
            <a:chExt cx="5321214" cy="1734045"/>
          </a:xfrm>
        </p:grpSpPr>
        <p:grpSp>
          <p:nvGrpSpPr>
            <p:cNvPr id="8" name="Group 7">
              <a:extLst>
                <a:ext uri="{FF2B5EF4-FFF2-40B4-BE49-F238E27FC236}">
                  <a16:creationId xmlns:a16="http://schemas.microsoft.com/office/drawing/2014/main"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800"/>
                </a:spcAft>
              </a:pP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4.  </a:t>
              </a: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4112647" y="6947263"/>
                <a:ext cx="15544800" cy="2980624"/>
              </a:xfrm>
              <a:prstGeom prst="rect">
                <a:avLst/>
              </a:prstGeom>
            </p:spPr>
            <p:txBody>
              <a:bodyPr wrap="square">
                <a:spAutoFit/>
              </a:bodyPr>
              <a:lstStyle/>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=84−56=28</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12647" y="6947263"/>
                <a:ext cx="15544800" cy="2980624"/>
              </a:xfrm>
              <a:prstGeom prst="rect">
                <a:avLst/>
              </a:prstGeom>
              <a:blipFill>
                <a:blip r:embed="rId3"/>
                <a:stretch>
                  <a:fillRect l="-1412" t="-4294" r="-235" b="-7362"/>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b="1" dirty="0">
                <a:solidFill>
                  <a:srgbClr val="ED7D31"/>
                </a:solidFill>
                <a:latin typeface="Tahoma" panose="020B0604030504040204" pitchFamily="34" charset="0"/>
                <a:ea typeface="Calibri" panose="020F0502020204030204" pitchFamily="34" charset="0"/>
                <a:cs typeface="Tahoma" panose="020B0604030504040204" pitchFamily="34" charset="0"/>
              </a:rPr>
              <a:t>5.11.</a:t>
            </a:r>
            <a:r>
              <a:rPr lang="vi-VN"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Mỗi khẳng định sau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 hay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đúng: (2), (5).</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sai: (1), (3), (4).</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36899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905000"/>
            <a:ext cx="12496800" cy="11430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vi-VN" sz="4400" b="1">
                <a:solidFill>
                  <a:srgbClr val="ED7D31"/>
                </a:solidFill>
                <a:latin typeface="Tahoma" panose="020B0604030504040204" pitchFamily="34" charset="0"/>
                <a:ea typeface="Calibri" panose="020F0502020204030204" pitchFamily="34" charset="0"/>
                <a:cs typeface="Tahoma" panose="020B0604030504040204" pitchFamily="34" charset="0"/>
              </a:rPr>
              <a:t>5.12.</a:t>
            </a:r>
            <a:r>
              <a:rPr lang="vi-VN" sz="440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Cho hai biểu đồ chấm biểu diễn hai mẫu số liệu A, B như sau:</a:t>
            </a:r>
            <a:endParaRPr lang="en-US" sz="4000">
              <a:latin typeface="Calibri" panose="020F050202020403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4400"/>
              <a:t>Không tính toán, hãy cho biết:</a:t>
            </a:r>
            <a:endParaRPr lang="en-US" sz="4400"/>
          </a:p>
          <a:p>
            <a:pPr marL="0" indent="0">
              <a:buNone/>
            </a:pPr>
            <a:r>
              <a:rPr lang="vi-VN" sz="4400"/>
              <a:t>a) Hai mẫu số liệu này có cùng khoảng biến thiên và số trung bình không?</a:t>
            </a:r>
            <a:endParaRPr lang="en-US" sz="4400"/>
          </a:p>
          <a:p>
            <a:pPr marL="0" indent="0">
              <a:buNone/>
            </a:pPr>
            <a:r>
              <a:rPr lang="vi-VN" sz="4400"/>
              <a:t>b) Mẫu số liệu nào có phương sai lớn hơn?</a:t>
            </a: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a) Khoảng biến thiên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Số trung bình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b) Mẫu số liệu A có phương sai lớn hơn mẫu số liệu B.</a:t>
            </a:r>
            <a:endParaRPr lang="en-US" sz="44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rotWithShape="1">
          <a:blip r:embed="rId3"/>
          <a:srcRect r="9333"/>
          <a:stretch/>
        </p:blipFill>
        <p:spPr>
          <a:xfrm>
            <a:off x="13411200" y="2315527"/>
            <a:ext cx="10363200" cy="5334000"/>
          </a:xfrm>
          <a:prstGeom prst="rect">
            <a:avLst/>
          </a:prstGeom>
        </p:spPr>
      </p:pic>
      <p:pic>
        <p:nvPicPr>
          <p:cNvPr id="6" name="Picture 5"/>
          <p:cNvPicPr/>
          <p:nvPr/>
        </p:nvPicPr>
        <p:blipFill>
          <a:blip r:embed="rId4"/>
          <a:stretch>
            <a:fillRect/>
          </a:stretch>
        </p:blipFill>
        <p:spPr>
          <a:xfrm>
            <a:off x="533401" y="4024444"/>
            <a:ext cx="12039599" cy="2514600"/>
          </a:xfrm>
          <a:prstGeom prst="rect">
            <a:avLst/>
          </a:prstGeom>
        </p:spPr>
      </p:pic>
    </p:spTree>
    <p:extLst>
      <p:ext uri="{BB962C8B-B14F-4D97-AF65-F5344CB8AC3E}">
        <p14:creationId xmlns:p14="http://schemas.microsoft.com/office/powerpoint/2010/main" val="258889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animEffect transition="in" filter="wipe(up)">
                                      <p:cBhvr>
                                        <p:cTn id="30" dur="500"/>
                                        <p:tgtEl>
                                          <p:spTgt spid="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animEffect transition="in" filter="wipe(up)">
                                      <p:cBhvr>
                                        <p:cTn id="35" dur="500"/>
                                        <p:tgtEl>
                                          <p:spTgt spid="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8" end="8"/>
                                            </p:txEl>
                                          </p:spTgt>
                                        </p:tgtEl>
                                        <p:attrNameLst>
                                          <p:attrName>style.visibility</p:attrName>
                                        </p:attrNameLst>
                                      </p:cBhvr>
                                      <p:to>
                                        <p:strVal val="visible"/>
                                      </p:to>
                                    </p:set>
                                    <p:animEffect transition="in" filter="wipe(up)">
                                      <p:cBhvr>
                                        <p:cTn id="40" dur="500"/>
                                        <p:tgtEl>
                                          <p:spTgt spid="9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wipe(up)">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10" end="10"/>
                                            </p:txEl>
                                          </p:spTgt>
                                        </p:tgtEl>
                                        <p:attrNameLst>
                                          <p:attrName>style.visibility</p:attrName>
                                        </p:attrNameLst>
                                      </p:cBhvr>
                                      <p:to>
                                        <p:strVal val="visible"/>
                                      </p:to>
                                    </p:set>
                                    <p:animEffect transition="in" filter="wipe(up)">
                                      <p:cBhvr>
                                        <p:cTn id="50" dur="500"/>
                                        <p:tgtEl>
                                          <p:spTgt spid="9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11" end="11"/>
                                            </p:txEl>
                                          </p:spTgt>
                                        </p:tgtEl>
                                        <p:attrNameLst>
                                          <p:attrName>style.visibility</p:attrName>
                                        </p:attrNameLst>
                                      </p:cBhvr>
                                      <p:to>
                                        <p:strVal val="visible"/>
                                      </p:to>
                                    </p:set>
                                    <p:animEffect transition="in" filter="wipe(up)">
                                      <p:cBhvr>
                                        <p:cTn id="55"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1" y="2286000"/>
            <a:ext cx="23012397" cy="1091129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9" name="Rectangle 8"/>
          <p:cNvSpPr/>
          <p:nvPr/>
        </p:nvSpPr>
        <p:spPr>
          <a:xfrm>
            <a:off x="952501" y="2438400"/>
            <a:ext cx="22440899" cy="4210255"/>
          </a:xfrm>
          <a:prstGeom prst="rect">
            <a:avLst/>
          </a:prstGeom>
        </p:spPr>
        <p:txBody>
          <a:bodyPr wrap="square">
            <a:spAutoFit/>
          </a:bodyPr>
          <a:lstStyle/>
          <a:p>
            <a:pPr>
              <a:lnSpc>
                <a:spcPct val="107000"/>
              </a:lnSpc>
              <a:spcAft>
                <a:spcPts val="800"/>
              </a:spcAft>
            </a:pPr>
            <a:r>
              <a:rPr lang="vi-VN" sz="4800" b="1" dirty="0">
                <a:solidFill>
                  <a:srgbClr val="ED7D31"/>
                </a:solidFill>
                <a:latin typeface="Tahoma" panose="020B0604030504040204" pitchFamily="34" charset="0"/>
                <a:ea typeface="Calibri" panose="020F0502020204030204" pitchFamily="34" charset="0"/>
                <a:cs typeface="Tahoma" panose="020B0604030504040204" pitchFamily="34" charset="0"/>
              </a:rPr>
              <a:t>5.13.</a:t>
            </a:r>
            <a:r>
              <a:rPr lang="vi-VN" sz="4800"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4ADE72A-1F79-4962-82A0-0C92651069AD}"/>
              </a:ext>
            </a:extLst>
          </p:cNvPr>
          <p:cNvSpPr/>
          <p:nvPr/>
        </p:nvSpPr>
        <p:spPr>
          <a:xfrm>
            <a:off x="11658600" y="5629729"/>
            <a:ext cx="1891937" cy="781111"/>
          </a:xfrm>
          <a:prstGeom prst="rect">
            <a:avLst/>
          </a:prstGeom>
        </p:spPr>
        <p:txBody>
          <a:bodyPr wrap="square">
            <a:spAutoFit/>
          </a:bodyPr>
          <a:lstStyle/>
          <a:p>
            <a:pPr>
              <a:lnSpc>
                <a:spcPct val="107000"/>
              </a:lnSpc>
              <a:spcAft>
                <a:spcPts val="800"/>
              </a:spcAft>
            </a:pP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000" dirty="0">
              <a:latin typeface="Calibri" panose="020F0502020204030204" pitchFamily="34" charset="0"/>
              <a:ea typeface="Calibri" panose="020F050202020403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0601C58-85D5-4A62-A8C2-41A8150E64A8}"/>
              </a:ext>
            </a:extLst>
          </p:cNvPr>
          <p:cNvSpPr/>
          <p:nvPr/>
        </p:nvSpPr>
        <p:spPr>
          <a:xfrm>
            <a:off x="952501" y="6410840"/>
            <a:ext cx="18427337" cy="4089453"/>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tăng gấp 4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578AF60B-A238-4AB5-9A18-7B76A5F25249}"/>
              </a:ext>
            </a:extLst>
          </p:cNvPr>
          <p:cNvSpPr/>
          <p:nvPr/>
        </p:nvSpPr>
        <p:spPr>
          <a:xfrm>
            <a:off x="952500" y="9934926"/>
            <a:ext cx="11239499" cy="3262368"/>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giữ nguyên.		</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giữ nguyên.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giữ nguyên.</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88516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p:bldP spid="8"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11353800"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5.14.</a:t>
                </a:r>
                <a:r>
                  <a:rPr lang="vi-VN" dirty="0">
                    <a:latin typeface="Tahoma" panose="020B0604030504040204" pitchFamily="34" charset="0"/>
                  </a:rPr>
                  <a:t>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nhỏ</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2,5;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m:t>
                    </m:r>
                    <m:r>
                      <a:rPr lang="vi-VN" i="1">
                        <a:latin typeface="Cambria Math" panose="02040503050406030204" pitchFamily="18" charset="0"/>
                      </a:rPr>
                      <m:t>36</m:t>
                    </m:r>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m:t>
                    </m:r>
                    <m:r>
                      <a:rPr lang="vi-VN" i="1">
                        <a:latin typeface="Cambria Math" panose="02040503050406030204" pitchFamily="18" charset="0"/>
                      </a:rPr>
                      <m:t>60</m:t>
                    </m:r>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r>
                      <a:rPr lang="vi-VN" i="1">
                        <a:latin typeface="Cambria Math" panose="02040503050406030204" pitchFamily="18" charset="0"/>
                      </a:rPr>
                      <m:t>100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205.</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bao nhiêu?</a:t>
                </a:r>
                <a:endParaRPr lang="en-US" dirty="0">
                  <a:latin typeface="+mj-lt"/>
                </a:endParaRPr>
              </a:p>
              <a:p>
                <a:pPr marL="0" indent="0">
                  <a:buNone/>
                </a:pPr>
                <a:r>
                  <a:rPr lang="vi-VN" dirty="0">
                    <a:latin typeface="Tahoma" panose="020B0604030504040204" pitchFamily="34" charset="0"/>
                  </a:rPr>
                  <a:t>b) </a:t>
                </a:r>
                <a:r>
                  <a:rPr lang="vi-VN" dirty="0" err="1">
                    <a:latin typeface="Tahoma" panose="020B0604030504040204" pitchFamily="34" charset="0"/>
                  </a:rPr>
                  <a:t>Chỉ</a:t>
                </a:r>
                <a:r>
                  <a:rPr lang="vi-VN" dirty="0">
                    <a:latin typeface="Tahoma" panose="020B0604030504040204" pitchFamily="34" charset="0"/>
                  </a:rPr>
                  <a:t> ra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sao cho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r>
                      <a:rPr lang="vi-VN" i="1">
                        <a:latin typeface="Cambria Math" panose="02040503050406030204" pitchFamily="18" charset="0"/>
                      </a:rPr>
                      <m:t>%</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11353800" cy="11674476"/>
              </a:xfrm>
              <a:prstGeom prst="rect">
                <a:avLst/>
              </a:prstGeom>
              <a:blipFill>
                <a:blip r:embed="rId3"/>
                <a:stretch>
                  <a:fillRect l="-2414" t="-17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1828800"/>
                <a:ext cx="1163089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err="1">
                    <a:latin typeface="Tahoma" panose="020B0604030504040204" pitchFamily="34" charset="0"/>
                  </a:rPr>
                  <a:t>Giải</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m:t>
                    </m:r>
                    <m:r>
                      <a:rPr lang="vi-VN" i="1">
                        <a:latin typeface="Cambria Math" panose="02040503050406030204" pitchFamily="18" charset="0"/>
                      </a:rPr>
                      <m:t>36</m:t>
                    </m:r>
                  </m:oMath>
                </a14:m>
                <a:r>
                  <a:rPr lang="vi-VN" dirty="0">
                    <a:latin typeface="Tahoma" panose="020B0604030504040204" pitchFamily="34" charset="0"/>
                  </a:rPr>
                  <a:t> nên </a:t>
                </a:r>
                <a:r>
                  <a:rPr lang="vi-VN" dirty="0" err="1">
                    <a:latin typeface="Tahoma" panose="020B0604030504040204" pitchFamily="34" charset="0"/>
                  </a:rPr>
                  <a:t>có</a:t>
                </a:r>
                <a:r>
                  <a:rPr lang="vi-VN" dirty="0">
                    <a:latin typeface="Tahoma" panose="020B0604030504040204" pitchFamily="34" charset="0"/>
                  </a:rPr>
                  <a:t> 12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a:t>
                </a:r>
                <a:endParaRPr lang="en-US" dirty="0">
                  <a:latin typeface="+mj-lt"/>
                </a:endParaRPr>
              </a:p>
              <a:p>
                <a:pPr marL="0" indent="0">
                  <a:buNone/>
                </a:pPr>
                <a:r>
                  <a:rPr lang="vi-VN" dirty="0" err="1">
                    <a:latin typeface="Tahoma" panose="020B0604030504040204" pitchFamily="34" charset="0"/>
                  </a:rPr>
                  <a:t>Vì</a:t>
                </a:r>
                <a:r>
                  <a:rPr lang="vi-VN" dirty="0">
                    <a:latin typeface="Tahoma" panose="020B0604030504040204" pitchFamily="34" charset="0"/>
                  </a:rPr>
                  <a:t> </a:t>
                </a:r>
                <a:r>
                  <a:rPr lang="vi-VN" dirty="0" err="1">
                    <a:latin typeface="Tahoma" panose="020B0604030504040204" pitchFamily="34" charset="0"/>
                  </a:rPr>
                  <a:t>vậy</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f>
                      <m:fPr>
                        <m:ctrlPr>
                          <a:rPr lang="en-US" i="1">
                            <a:latin typeface="Cambria Math" panose="02040503050406030204" pitchFamily="18" charset="0"/>
                          </a:rPr>
                        </m:ctrlPr>
                      </m:fPr>
                      <m:num>
                        <m:r>
                          <a:rPr lang="vi-VN" i="1">
                            <a:latin typeface="Cambria Math" panose="02040503050406030204" pitchFamily="18" charset="0"/>
                          </a:rPr>
                          <m:t>12</m:t>
                        </m:r>
                      </m:num>
                      <m:den>
                        <m:r>
                          <a:rPr lang="vi-VN" i="1">
                            <a:latin typeface="Cambria Math" panose="02040503050406030204" pitchFamily="18" charset="0"/>
                          </a:rPr>
                          <m:t>51</m:t>
                        </m:r>
                      </m:den>
                    </m:f>
                    <m:r>
                      <a:rPr lang="vi-VN" i="1">
                        <a:latin typeface="Cambria Math" panose="02040503050406030204" pitchFamily="18" charset="0"/>
                      </a:rPr>
                      <m:t>=</m:t>
                    </m:r>
                    <m:f>
                      <m:fPr>
                        <m:ctrlPr>
                          <a:rPr lang="en-US" i="1">
                            <a:latin typeface="Cambria Math" panose="02040503050406030204" pitchFamily="18" charset="0"/>
                          </a:rPr>
                        </m:ctrlPr>
                      </m:fPr>
                      <m:num>
                        <m:r>
                          <a:rPr lang="vi-VN" i="1">
                            <a:latin typeface="Cambria Math" panose="02040503050406030204" pitchFamily="18" charset="0"/>
                          </a:rPr>
                          <m:t>4</m:t>
                        </m:r>
                      </m:num>
                      <m:den>
                        <m:r>
                          <a:rPr lang="vi-VN" i="1">
                            <a:latin typeface="Cambria Math" panose="02040503050406030204" pitchFamily="18" charset="0"/>
                          </a:rPr>
                          <m:t>7</m:t>
                        </m:r>
                      </m:den>
                    </m:f>
                    <m:r>
                      <a:rPr lang="vi-VN" i="1">
                        <a:latin typeface="Cambria Math" panose="02040503050406030204" pitchFamily="18" charset="0"/>
                      </a:rPr>
                      <m:t>.</m:t>
                    </m:r>
                  </m:oMath>
                </a14:m>
                <a:endParaRPr lang="en-US" dirty="0">
                  <a:latin typeface="+mj-lt"/>
                </a:endParaRPr>
              </a:p>
              <a:p>
                <a:pPr marL="0" indent="0">
                  <a:buNone/>
                </a:pPr>
                <a:r>
                  <a:rPr lang="vi-VN" dirty="0">
                    <a:latin typeface="Tahoma" panose="020B0604030504040204" pitchFamily="34" charset="0"/>
                  </a:rPr>
                  <a:t>b)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r>
                      <a:rPr lang="vi-VN" i="1">
                        <a:latin typeface="Cambria Math" panose="02040503050406030204" pitchFamily="18" charset="0"/>
                      </a:rPr>
                      <m:t>%</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36 </a:t>
                </a:r>
                <a:r>
                  <a:rPr lang="vi-VN" dirty="0" err="1">
                    <a:latin typeface="Tahoma" panose="020B0604030504040204" pitchFamily="34" charset="0"/>
                  </a:rPr>
                  <a:t>và</a:t>
                </a:r>
                <a:r>
                  <a:rPr lang="vi-VN" dirty="0">
                    <a:latin typeface="Tahoma" panose="020B0604030504040204" pitchFamily="34" charset="0"/>
                  </a:rPr>
                  <a:t> 100.</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m:t>
                    </m:r>
                    <m:r>
                      <a:rPr lang="vi-VN" i="1">
                        <a:latin typeface="Cambria Math" panose="02040503050406030204" pitchFamily="18" charset="0"/>
                      </a:rPr>
                      <m:t>100</m:t>
                    </m:r>
                    <m:r>
                      <a:rPr lang="vi-VN" i="1">
                        <a:latin typeface="Cambria Math" panose="02040503050406030204" pitchFamily="18" charset="0"/>
                      </a:rPr>
                      <m:t>−</m:t>
                    </m:r>
                    <m:r>
                      <a:rPr lang="vi-VN" i="1">
                        <a:latin typeface="Cambria Math" panose="02040503050406030204" pitchFamily="18" charset="0"/>
                      </a:rPr>
                      <m:t>36</m:t>
                    </m:r>
                    <m:r>
                      <a:rPr lang="vi-VN" i="1">
                        <a:latin typeface="Cambria Math" panose="02040503050406030204" pitchFamily="18" charset="0"/>
                      </a:rPr>
                      <m:t>=</m:t>
                    </m:r>
                    <m:r>
                      <a:rPr lang="vi-VN" i="1">
                        <a:latin typeface="Cambria Math" panose="02040503050406030204" pitchFamily="18" charset="0"/>
                      </a:rPr>
                      <m:t>64</m:t>
                    </m:r>
                  </m:oMath>
                </a14:m>
                <a:r>
                  <a:rPr lang="vi-VN" dirty="0">
                    <a:latin typeface="Tahoma" panose="020B0604030504040204" pitchFamily="34" charset="0"/>
                  </a:rPr>
                  <a:t>.</a:t>
                </a:r>
                <a:endParaRPr lang="en-US" dirty="0">
                  <a:latin typeface="+mj-lt"/>
                </a:endParaRPr>
              </a:p>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1828800"/>
                <a:ext cx="11630891" cy="11590340"/>
              </a:xfrm>
              <a:prstGeom prst="rect">
                <a:avLst/>
              </a:prstGeom>
              <a:blipFill>
                <a:blip r:embed="rId4"/>
                <a:stretch>
                  <a:fillRect l="-2304" t="-1997" r="-261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19185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cho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𝑠</m:t>
                    </m:r>
                    <m:r>
                      <a:rPr lang="vi-VN" i="1">
                        <a:latin typeface="Cambria Math" panose="02040503050406030204" pitchFamily="18" charset="0"/>
                      </a:rPr>
                      <m:t>≈0,52</m:t>
                    </m:r>
                  </m:oMath>
                </a14:m>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9286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08114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5.16.</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thất</a:t>
                </a:r>
                <a:r>
                  <a:rPr lang="vi-VN" dirty="0">
                    <a:latin typeface="Tahoma" panose="020B0604030504040204" pitchFamily="34" charset="0"/>
                  </a:rPr>
                  <a:t> </a:t>
                </a:r>
                <a:r>
                  <a:rPr lang="vi-VN" dirty="0" err="1">
                    <a:latin typeface="Tahoma" panose="020B0604030504040204" pitchFamily="34" charset="0"/>
                  </a:rPr>
                  <a:t>nghiệp</a:t>
                </a:r>
                <a:r>
                  <a:rPr lang="vi-VN" dirty="0">
                    <a:latin typeface="Tahoma" panose="020B0604030504040204" pitchFamily="34" charset="0"/>
                  </a:rPr>
                  <a:t> ở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vào</a:t>
                </a:r>
                <a:r>
                  <a:rPr lang="vi-VN" dirty="0">
                    <a:latin typeface="Tahoma" panose="020B0604030504040204" pitchFamily="34" charset="0"/>
                  </a:rPr>
                  <a:t> năm 2007 (đơn </a:t>
                </a:r>
                <a:r>
                  <a:rPr lang="vi-VN" dirty="0" err="1">
                    <a:latin typeface="Tahoma" panose="020B0604030504040204" pitchFamily="34" charset="0"/>
                  </a:rPr>
                  <a:t>vị</a:t>
                </a:r>
                <a:r>
                  <a:rPr lang="vi-VN" dirty="0">
                    <a:latin typeface="Tahoma" panose="020B0604030504040204" pitchFamily="34" charset="0"/>
                  </a:rPr>
                  <a:t> %) </a:t>
                </a:r>
                <a:r>
                  <a:rPr lang="vi-VN" dirty="0" err="1">
                    <a:latin typeface="Tahoma" panose="020B0604030504040204" pitchFamily="34" charset="0"/>
                  </a:rPr>
                  <a:t>được</a:t>
                </a:r>
                <a:r>
                  <a:rPr lang="vi-VN" dirty="0">
                    <a:latin typeface="Tahoma" panose="020B0604030504040204" pitchFamily="34" charset="0"/>
                  </a:rPr>
                  <a:t> cho như sau:</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7,8</m:t>
                      </m:r>
                      <m:r>
                        <a:rPr lang="en-US" b="0" i="1" smtClean="0">
                          <a:latin typeface="Cambria Math" panose="02040503050406030204" pitchFamily="18" charset="0"/>
                        </a:rPr>
                        <m:t>      </m:t>
                      </m:r>
                      <m:r>
                        <a:rPr lang="vi-VN" i="1">
                          <a:latin typeface="Cambria Math" panose="02040503050406030204" pitchFamily="18" charset="0"/>
                        </a:rPr>
                        <m:t>3,2</m:t>
                      </m:r>
                      <m:r>
                        <a:rPr lang="en-US" b="0" i="1" smtClean="0">
                          <a:latin typeface="Cambria Math" panose="02040503050406030204" pitchFamily="18" charset="0"/>
                        </a:rPr>
                        <m:t>      </m:t>
                      </m:r>
                      <m:r>
                        <a:rPr lang="vi-VN" i="1">
                          <a:latin typeface="Cambria Math" panose="02040503050406030204" pitchFamily="18" charset="0"/>
                        </a:rPr>
                        <m:t>7,7</m:t>
                      </m:r>
                      <m:r>
                        <a:rPr lang="en-US" b="0" i="1" smtClean="0">
                          <a:latin typeface="Cambria Math" panose="02040503050406030204" pitchFamily="18" charset="0"/>
                        </a:rPr>
                        <m:t>     </m:t>
                      </m:r>
                      <m:r>
                        <a:rPr lang="vi-VN" i="1">
                          <a:latin typeface="Cambria Math" panose="02040503050406030204" pitchFamily="18" charset="0"/>
                        </a:rPr>
                        <m:t>8,7</m:t>
                      </m:r>
                      <m:r>
                        <a:rPr lang="en-US" b="0" i="1" smtClean="0">
                          <a:latin typeface="Cambria Math" panose="02040503050406030204" pitchFamily="18" charset="0"/>
                        </a:rPr>
                        <m:t>      </m:t>
                      </m:r>
                      <m:r>
                        <a:rPr lang="vi-VN" i="1">
                          <a:latin typeface="Cambria Math" panose="02040503050406030204" pitchFamily="18" charset="0"/>
                        </a:rPr>
                        <m:t>8,6</m:t>
                      </m:r>
                      <m:r>
                        <a:rPr lang="en-US" b="0" i="1" smtClean="0">
                          <a:latin typeface="Cambria Math" panose="02040503050406030204" pitchFamily="18" charset="0"/>
                        </a:rPr>
                        <m:t>      </m:t>
                      </m:r>
                      <m:r>
                        <a:rPr lang="vi-VN" i="1">
                          <a:latin typeface="Cambria Math" panose="02040503050406030204" pitchFamily="18" charset="0"/>
                        </a:rPr>
                        <m:t>8,4</m:t>
                      </m:r>
                      <m:r>
                        <a:rPr lang="en-US" b="0" i="1" smtClean="0">
                          <a:latin typeface="Cambria Math" panose="02040503050406030204" pitchFamily="18" charset="0"/>
                        </a:rPr>
                        <m:t>      </m:t>
                      </m:r>
                      <m:r>
                        <a:rPr lang="vi-VN" i="1">
                          <a:latin typeface="Cambria Math" panose="02040503050406030204" pitchFamily="18" charset="0"/>
                        </a:rPr>
                        <m:t>7,2</m:t>
                      </m:r>
                      <m:r>
                        <a:rPr lang="en-US" b="0" i="1" smtClean="0">
                          <a:latin typeface="Cambria Math" panose="02040503050406030204" pitchFamily="18" charset="0"/>
                        </a:rPr>
                        <m:t>     </m:t>
                      </m:r>
                      <m:r>
                        <a:rPr lang="vi-VN" i="1">
                          <a:latin typeface="Cambria Math" panose="02040503050406030204" pitchFamily="18" charset="0"/>
                        </a:rPr>
                        <m:t>3,6</m:t>
                      </m:r>
                    </m:oMath>
                    <m:oMath xmlns:m="http://schemas.openxmlformats.org/officeDocument/2006/math">
                      <m:r>
                        <a:rPr lang="vi-VN" i="1">
                          <a:latin typeface="Cambria Math" panose="02040503050406030204" pitchFamily="18" charset="0"/>
                        </a:rPr>
                        <m:t>5,0</m:t>
                      </m:r>
                      <m:r>
                        <a:rPr lang="en-US" b="0" i="1" smtClean="0">
                          <a:latin typeface="Cambria Math" panose="02040503050406030204" pitchFamily="18" charset="0"/>
                        </a:rPr>
                        <m:t>      </m:t>
                      </m:r>
                      <m:r>
                        <a:rPr lang="vi-VN" i="1">
                          <a:latin typeface="Cambria Math" panose="02040503050406030204" pitchFamily="18" charset="0"/>
                        </a:rPr>
                        <m:t>4,4</m:t>
                      </m:r>
                      <m:r>
                        <a:rPr lang="en-US" b="0" i="1" smtClean="0">
                          <a:latin typeface="Cambria Math" panose="02040503050406030204" pitchFamily="18" charset="0"/>
                        </a:rPr>
                        <m:t>      </m:t>
                      </m:r>
                      <m:r>
                        <a:rPr lang="vi-VN" i="1">
                          <a:latin typeface="Cambria Math" panose="02040503050406030204" pitchFamily="18" charset="0"/>
                        </a:rPr>
                        <m:t>6,7</m:t>
                      </m:r>
                      <m:r>
                        <a:rPr lang="en-US" b="0" i="1" smtClean="0">
                          <a:latin typeface="Cambria Math" panose="02040503050406030204" pitchFamily="18" charset="0"/>
                        </a:rPr>
                        <m:t>     </m:t>
                      </m:r>
                      <m:r>
                        <a:rPr lang="vi-VN" i="1">
                          <a:latin typeface="Cambria Math" panose="02040503050406030204" pitchFamily="18" charset="0"/>
                        </a:rPr>
                        <m:t>7,0</m:t>
                      </m:r>
                      <m:r>
                        <a:rPr lang="en-US" b="0" i="1" smtClean="0">
                          <a:latin typeface="Cambria Math" panose="02040503050406030204" pitchFamily="18" charset="0"/>
                        </a:rPr>
                        <m:t>      </m:t>
                      </m:r>
                      <m:r>
                        <a:rPr lang="vi-VN" i="1">
                          <a:latin typeface="Cambria Math" panose="02040503050406030204" pitchFamily="18" charset="0"/>
                        </a:rPr>
                        <m:t>4,5</m:t>
                      </m:r>
                      <m:r>
                        <a:rPr lang="en-US" b="0" i="1" smtClean="0">
                          <a:latin typeface="Cambria Math" panose="02040503050406030204" pitchFamily="18" charset="0"/>
                        </a:rPr>
                        <m:t>      </m:t>
                      </m:r>
                      <m:r>
                        <a:rPr lang="vi-VN" i="1">
                          <a:latin typeface="Cambria Math" panose="02040503050406030204" pitchFamily="18" charset="0"/>
                        </a:rPr>
                        <m:t>6,0</m:t>
                      </m:r>
                      <m:r>
                        <a:rPr lang="en-US" b="0" i="1" smtClean="0">
                          <a:latin typeface="Cambria Math" panose="02040503050406030204" pitchFamily="18" charset="0"/>
                        </a:rPr>
                        <m:t>      </m:t>
                      </m:r>
                      <m:r>
                        <a:rPr lang="vi-VN" i="1">
                          <a:latin typeface="Cambria Math" panose="02040503050406030204" pitchFamily="18" charset="0"/>
                        </a:rPr>
                        <m:t>5,4.</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các</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 (</a:t>
                </a:r>
                <a:r>
                  <a:rPr lang="vi-VN" dirty="0" err="1">
                    <a:latin typeface="Tahoma" panose="020B0604030504040204" pitchFamily="34" charset="0"/>
                  </a:rPr>
                  <a:t>nếu</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a:t>
                </a:r>
              </a:p>
              <a:p>
                <a:pPr marL="0" indent="0">
                  <a:buNone/>
                </a:pPr>
                <a:r>
                  <a:rPr lang="en-US" b="1">
                    <a:latin typeface="+mj-lt"/>
                  </a:rPr>
                  <a:t>                                                                   </a:t>
                </a:r>
                <a:r>
                  <a:rPr lang="vi-VN" b="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=7,8</m:t>
                    </m:r>
                  </m:oMath>
                </a14:m>
                <a:r>
                  <a:rPr lang="vi-VN" dirty="0">
                    <a:latin typeface="Tahoma" panose="020B0604030504040204" pitchFamily="34" charset="0"/>
                  </a:rPr>
                  <a:t>. Do </a:t>
                </a:r>
                <a:r>
                  <a:rPr lang="vi-VN" dirty="0" err="1">
                    <a:latin typeface="Tahoma" panose="020B0604030504040204" pitchFamily="34" charset="0"/>
                  </a:rPr>
                  <a:t>đó</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=7,8−4,5=3,3</m:t>
                      </m:r>
                    </m:oMath>
                  </m:oMathPara>
                </a14:m>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=−0,45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=12,75</m:t>
                    </m:r>
                  </m:oMath>
                </a14:m>
                <a:r>
                  <a:rPr lang="vi-VN" dirty="0">
                    <a:latin typeface="Tahoma" panose="020B0604030504040204" pitchFamily="34" charset="0"/>
                  </a:rPr>
                  <a:t> nên trong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 không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174" t="-1914" r="-5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2996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0" y="1"/>
            <a:ext cx="24384000" cy="13487400"/>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719489"/>
              </a:xfrm>
              <a:prstGeom prst="rect">
                <a:avLst/>
              </a:prstGeom>
              <a:noFill/>
            </p:spPr>
            <p:txBody>
              <a:bodyPr wrap="square" rtlCol="0">
                <a:spAutoFit/>
              </a:bodyPr>
              <a:lstStyle/>
              <a:p>
                <a:pPr algn="ctr"/>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6435666" y="1378564"/>
            <a:ext cx="16374492" cy="2288662"/>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r>
                <a:rPr lang="vi-VN"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 </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2221756" y="4321553"/>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1271064313"/>
              </p:ext>
            </p:extLst>
          </p:nvPr>
        </p:nvGraphicFramePr>
        <p:xfrm>
          <a:off x="2525412" y="5493447"/>
          <a:ext cx="19953588" cy="1696830"/>
        </p:xfrm>
        <a:graphic>
          <a:graphicData uri="http://schemas.openxmlformats.org/drawingml/2006/table">
            <a:tbl>
              <a:tblPr firstRow="1" firstCol="1" bandRow="1">
                <a:tableStyleId>{5C22544A-7EE6-4342-B048-85BDC9FD1C3A}</a:tableStyleId>
              </a:tblPr>
              <a:tblGrid>
                <a:gridCol w="2183417">
                  <a:extLst>
                    <a:ext uri="{9D8B030D-6E8A-4147-A177-3AD203B41FA5}">
                      <a16:colId xmlns:a16="http://schemas.microsoft.com/office/drawing/2014/main" val="794777122"/>
                    </a:ext>
                  </a:extLst>
                </a:gridCol>
                <a:gridCol w="2183417">
                  <a:extLst>
                    <a:ext uri="{9D8B030D-6E8A-4147-A177-3AD203B41FA5}">
                      <a16:colId xmlns:a16="http://schemas.microsoft.com/office/drawing/2014/main" val="4059842175"/>
                    </a:ext>
                  </a:extLst>
                </a:gridCol>
                <a:gridCol w="2183417">
                  <a:extLst>
                    <a:ext uri="{9D8B030D-6E8A-4147-A177-3AD203B41FA5}">
                      <a16:colId xmlns:a16="http://schemas.microsoft.com/office/drawing/2014/main" val="88625742"/>
                    </a:ext>
                  </a:extLst>
                </a:gridCol>
                <a:gridCol w="2185348">
                  <a:extLst>
                    <a:ext uri="{9D8B030D-6E8A-4147-A177-3AD203B41FA5}">
                      <a16:colId xmlns:a16="http://schemas.microsoft.com/office/drawing/2014/main" val="2944742779"/>
                    </a:ext>
                  </a:extLst>
                </a:gridCol>
                <a:gridCol w="2185348">
                  <a:extLst>
                    <a:ext uri="{9D8B030D-6E8A-4147-A177-3AD203B41FA5}">
                      <a16:colId xmlns:a16="http://schemas.microsoft.com/office/drawing/2014/main" val="403898101"/>
                    </a:ext>
                  </a:extLst>
                </a:gridCol>
                <a:gridCol w="2185348">
                  <a:extLst>
                    <a:ext uri="{9D8B030D-6E8A-4147-A177-3AD203B41FA5}">
                      <a16:colId xmlns:a16="http://schemas.microsoft.com/office/drawing/2014/main" val="4090547929"/>
                    </a:ext>
                  </a:extLst>
                </a:gridCol>
                <a:gridCol w="2185348">
                  <a:extLst>
                    <a:ext uri="{9D8B030D-6E8A-4147-A177-3AD203B41FA5}">
                      <a16:colId xmlns:a16="http://schemas.microsoft.com/office/drawing/2014/main" val="1645398538"/>
                    </a:ext>
                  </a:extLst>
                </a:gridCol>
                <a:gridCol w="2185348">
                  <a:extLst>
                    <a:ext uri="{9D8B030D-6E8A-4147-A177-3AD203B41FA5}">
                      <a16:colId xmlns:a16="http://schemas.microsoft.com/office/drawing/2014/main" val="1768726452"/>
                    </a:ext>
                  </a:extLst>
                </a:gridCol>
                <a:gridCol w="2476597">
                  <a:extLst>
                    <a:ext uri="{9D8B030D-6E8A-4147-A177-3AD203B41FA5}">
                      <a16:colId xmlns:a16="http://schemas.microsoft.com/office/drawing/2014/main" val="2442847782"/>
                    </a:ext>
                  </a:extLst>
                </a:gridCol>
              </a:tblGrid>
              <a:tr h="552666">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149589993"/>
                  </a:ext>
                </a:extLst>
              </a:tr>
              <a:tr h="984614">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nchor="ct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nchor="ctr"/>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1990845" y="7591933"/>
            <a:ext cx="20721384" cy="5493812"/>
          </a:xfrm>
          <a:prstGeom prst="rect">
            <a:avLst/>
          </a:prstGeom>
          <a:noFill/>
        </p:spPr>
        <p:txBody>
          <a:bodyPr wrap="square" rtlCol="0">
            <a:spAutoFit/>
          </a:bodyPr>
          <a:lstStyle/>
          <a:p>
            <a:pPr marR="0" indent="866775" algn="just">
              <a:lnSpc>
                <a:spcPct val="150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R="0" indent="866775" algn="just">
              <a:lnSpc>
                <a:spcPct val="150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endParaRPr lang="vi-VN" sz="4800" b="1" dirty="0">
              <a:effectLst/>
              <a:latin typeface="Tahoma" panose="020B0604030504040204" pitchFamily="34" charset="0"/>
              <a:ea typeface="Tahoma" panose="020B0604030504040204" pitchFamily="34" charset="0"/>
              <a:cs typeface="Tahoma" panose="020B0604030504040204" pitchFamily="34" charset="0"/>
            </a:endParaRPr>
          </a:p>
          <a:p>
            <a:pPr marR="0" algn="just">
              <a:lnSpc>
                <a:spcPct val="150000"/>
              </a:lnSpc>
              <a:spcBef>
                <a:spcPts val="0"/>
              </a:spcBef>
              <a:spcAft>
                <a:spcPts val="800"/>
              </a:spcAft>
            </a:pPr>
            <a:r>
              <a:rPr lang="vi-VN" sz="4800" b="1" dirty="0">
                <a:latin typeface="Tahoma" panose="020B0604030504040204" pitchFamily="34" charset="0"/>
                <a:ea typeface="Tahoma" panose="020B0604030504040204" pitchFamily="34" charset="0"/>
                <a:cs typeface="Tahoma" panose="020B0604030504040204" pitchFamily="34" charset="0"/>
              </a:rPr>
              <a:t>=&gt; </a:t>
            </a: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endParaRPr lang="en-US" dirty="0"/>
          </a:p>
        </p:txBody>
      </p:sp>
    </p:spTree>
    <p:extLst>
      <p:ext uri="{BB962C8B-B14F-4D97-AF65-F5344CB8AC3E}">
        <p14:creationId xmlns:p14="http://schemas.microsoft.com/office/powerpoint/2010/main" val="55276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00B046D-482D-490F-B9B9-23CA39E737E0}"/>
              </a:ext>
            </a:extLst>
          </p:cNvPr>
          <p:cNvSpPr txBox="1">
            <a:spLocks/>
          </p:cNvSpPr>
          <p:nvPr/>
        </p:nvSpPr>
        <p:spPr>
          <a:xfrm>
            <a:off x="0" y="0"/>
            <a:ext cx="24384000" cy="137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5029200" indent="514350" algn="just">
              <a:lnSpc>
                <a:spcPct val="150000"/>
              </a:lnSpc>
            </a:pPr>
            <a:r>
              <a:rPr lang="vi-VN" sz="4800" b="1" dirty="0">
                <a:latin typeface="+mj-lt"/>
                <a:ea typeface="Tahoma" panose="020B0604030504040204" pitchFamily="34" charset="0"/>
                <a:cs typeface="Tahoma" panose="020B0604030504040204" pitchFamily="34" charset="0"/>
              </a:rPr>
              <a:t>HĐ1: </a:t>
            </a:r>
            <a:r>
              <a:rPr lang="en-US" sz="4800" b="1" dirty="0" err="1">
                <a:latin typeface="+mj-lt"/>
                <a:ea typeface="Tahoma" panose="020B0604030504040204" pitchFamily="34" charset="0"/>
                <a:cs typeface="Tahoma" panose="020B0604030504040204" pitchFamily="34" charset="0"/>
              </a:rPr>
              <a:t>Một</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cổ</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động</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viên</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của</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câu</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lạc</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bộ</a:t>
            </a:r>
            <a:r>
              <a:rPr lang="en-US" sz="4800" b="1" dirty="0">
                <a:latin typeface="+mj-lt"/>
                <a:ea typeface="Tahoma" panose="020B0604030504040204" pitchFamily="34" charset="0"/>
                <a:cs typeface="Tahoma" panose="020B0604030504040204" pitchFamily="34" charset="0"/>
              </a:rPr>
              <a:t> Everton, Anh </a:t>
            </a:r>
            <a:r>
              <a:rPr lang="en-US" sz="4800" b="1" dirty="0" err="1">
                <a:latin typeface="+mj-lt"/>
                <a:ea typeface="Tahoma" panose="020B0604030504040204" pitchFamily="34" charset="0"/>
                <a:cs typeface="Tahoma" panose="020B0604030504040204" pitchFamily="34" charset="0"/>
              </a:rPr>
              <a:t>đã</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thống</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kê</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điểm</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số</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mà</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hai</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câu</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lạc</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bộ</a:t>
            </a:r>
            <a:r>
              <a:rPr lang="en-US" sz="4800" b="1" dirty="0">
                <a:latin typeface="+mj-lt"/>
                <a:ea typeface="Tahoma" panose="020B0604030504040204" pitchFamily="34" charset="0"/>
                <a:cs typeface="Tahoma" panose="020B0604030504040204" pitchFamily="34" charset="0"/>
              </a:rPr>
              <a:t> Leicester City </a:t>
            </a:r>
            <a:r>
              <a:rPr lang="en-US" sz="4800" b="1" dirty="0" err="1">
                <a:latin typeface="+mj-lt"/>
                <a:ea typeface="Tahoma" panose="020B0604030504040204" pitchFamily="34" charset="0"/>
                <a:cs typeface="Tahoma" panose="020B0604030504040204" pitchFamily="34" charset="0"/>
              </a:rPr>
              <a:t>và</a:t>
            </a:r>
            <a:r>
              <a:rPr lang="en-US" sz="4800" b="1" dirty="0">
                <a:latin typeface="+mj-lt"/>
                <a:ea typeface="Tahoma" panose="020B0604030504040204" pitchFamily="34" charset="0"/>
                <a:cs typeface="Tahoma" panose="020B0604030504040204" pitchFamily="34" charset="0"/>
              </a:rPr>
              <a:t> Everton </a:t>
            </a:r>
            <a:r>
              <a:rPr lang="en-US" sz="4800" b="1" dirty="0" err="1">
                <a:latin typeface="+mj-lt"/>
                <a:ea typeface="Tahoma" panose="020B0604030504040204" pitchFamily="34" charset="0"/>
                <a:cs typeface="Tahoma" panose="020B0604030504040204" pitchFamily="34" charset="0"/>
              </a:rPr>
              <a:t>đạt</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được</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trong</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năm</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mùa</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giải</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Ngoại</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hạng</a:t>
            </a:r>
            <a:r>
              <a:rPr lang="en-US" sz="4800" b="1" dirty="0">
                <a:latin typeface="+mj-lt"/>
                <a:ea typeface="Tahoma" panose="020B0604030504040204" pitchFamily="34" charset="0"/>
                <a:cs typeface="Tahoma" panose="020B0604030504040204" pitchFamily="34" charset="0"/>
              </a:rPr>
              <a:t> Anh </a:t>
            </a:r>
            <a:r>
              <a:rPr lang="en-US" sz="4800" b="1" dirty="0" err="1">
                <a:latin typeface="+mj-lt"/>
                <a:ea typeface="Tahoma" panose="020B0604030504040204" pitchFamily="34" charset="0"/>
                <a:cs typeface="Tahoma" panose="020B0604030504040204" pitchFamily="34" charset="0"/>
              </a:rPr>
              <a:t>gần</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đây</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từ</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mùa</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giải</a:t>
            </a:r>
            <a:r>
              <a:rPr lang="en-US" sz="4800" b="1" dirty="0">
                <a:latin typeface="+mj-lt"/>
                <a:ea typeface="Tahoma" panose="020B0604030504040204" pitchFamily="34" charset="0"/>
                <a:cs typeface="Tahoma" panose="020B0604030504040204" pitchFamily="34" charset="0"/>
              </a:rPr>
              <a:t> 2014 – 2015 </a:t>
            </a:r>
            <a:r>
              <a:rPr lang="en-US" sz="4800" b="1" dirty="0" err="1">
                <a:latin typeface="+mj-lt"/>
                <a:ea typeface="Tahoma" panose="020B0604030504040204" pitchFamily="34" charset="0"/>
                <a:cs typeface="Tahoma" panose="020B0604030504040204" pitchFamily="34" charset="0"/>
              </a:rPr>
              <a:t>đến</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mùa</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giải</a:t>
            </a:r>
            <a:r>
              <a:rPr lang="en-US" sz="4800" b="1" dirty="0">
                <a:latin typeface="+mj-lt"/>
                <a:ea typeface="Tahoma" panose="020B0604030504040204" pitchFamily="34" charset="0"/>
                <a:cs typeface="Tahoma" panose="020B0604030504040204" pitchFamily="34" charset="0"/>
              </a:rPr>
              <a:t> 2018 – 2019 </a:t>
            </a:r>
            <a:r>
              <a:rPr lang="en-US" sz="4800" b="1" dirty="0" err="1">
                <a:latin typeface="+mj-lt"/>
                <a:ea typeface="Tahoma" panose="020B0604030504040204" pitchFamily="34" charset="0"/>
                <a:cs typeface="Tahoma" panose="020B0604030504040204" pitchFamily="34" charset="0"/>
              </a:rPr>
              <a:t>như</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sau</a:t>
            </a:r>
            <a:r>
              <a:rPr lang="en-US" sz="4800" b="1" dirty="0">
                <a:latin typeface="+mj-lt"/>
                <a:ea typeface="Tahoma" panose="020B0604030504040204" pitchFamily="34" charset="0"/>
                <a:cs typeface="Tahoma" panose="020B0604030504040204" pitchFamily="34" charset="0"/>
              </a:rPr>
              <a:t>:</a:t>
            </a:r>
          </a:p>
          <a:p>
            <a:pPr>
              <a:lnSpc>
                <a:spcPct val="150000"/>
              </a:lnSpc>
            </a:pPr>
            <a:endParaRPr lang="vi-VN" sz="4800" b="1" dirty="0">
              <a:latin typeface="+mj-lt"/>
              <a:ea typeface="Tahoma" panose="020B0604030504040204" pitchFamily="34" charset="0"/>
              <a:cs typeface="Tahoma" panose="020B0604030504040204" pitchFamily="34" charset="0"/>
            </a:endParaRPr>
          </a:p>
          <a:p>
            <a:pPr>
              <a:lnSpc>
                <a:spcPct val="150000"/>
              </a:lnSpc>
            </a:pPr>
            <a:endParaRPr lang="vi-VN" sz="4800" b="1" dirty="0">
              <a:latin typeface="+mj-lt"/>
              <a:ea typeface="Tahoma" panose="020B0604030504040204" pitchFamily="34" charset="0"/>
              <a:cs typeface="Tahoma" panose="020B0604030504040204" pitchFamily="34" charset="0"/>
            </a:endParaRPr>
          </a:p>
          <a:p>
            <a:pPr>
              <a:lnSpc>
                <a:spcPct val="150000"/>
              </a:lnSpc>
            </a:pPr>
            <a:endParaRPr lang="vi-VN" sz="4800" b="1" dirty="0">
              <a:latin typeface="+mj-lt"/>
              <a:ea typeface="Tahoma" panose="020B0604030504040204" pitchFamily="34" charset="0"/>
              <a:cs typeface="Tahoma" panose="020B0604030504040204" pitchFamily="34" charset="0"/>
            </a:endParaRPr>
          </a:p>
          <a:p>
            <a:pPr>
              <a:lnSpc>
                <a:spcPct val="150000"/>
              </a:lnSpc>
            </a:pPr>
            <a:endParaRPr lang="vi-VN" sz="4800" b="1" dirty="0">
              <a:latin typeface="+mj-lt"/>
              <a:ea typeface="Tahoma" panose="020B0604030504040204" pitchFamily="34" charset="0"/>
              <a:cs typeface="Tahoma" panose="020B0604030504040204" pitchFamily="34" charset="0"/>
            </a:endParaRPr>
          </a:p>
          <a:p>
            <a:pPr>
              <a:lnSpc>
                <a:spcPct val="150000"/>
              </a:lnSpc>
            </a:pPr>
            <a:endParaRPr lang="vi-VN" sz="4800" b="1" dirty="0">
              <a:latin typeface="+mj-lt"/>
              <a:ea typeface="Tahoma" panose="020B0604030504040204" pitchFamily="34" charset="0"/>
              <a:cs typeface="Tahoma" panose="020B0604030504040204" pitchFamily="34" charset="0"/>
            </a:endParaRPr>
          </a:p>
          <a:p>
            <a:pPr>
              <a:lnSpc>
                <a:spcPct val="150000"/>
              </a:lnSpc>
            </a:pPr>
            <a:endParaRPr lang="vi-VN" sz="4800" b="1" dirty="0">
              <a:latin typeface="+mj-lt"/>
              <a:ea typeface="Tahoma" panose="020B0604030504040204" pitchFamily="34" charset="0"/>
              <a:cs typeface="Tahoma" panose="020B0604030504040204" pitchFamily="34" charset="0"/>
            </a:endParaRPr>
          </a:p>
          <a:p>
            <a:pPr>
              <a:lnSpc>
                <a:spcPct val="150000"/>
              </a:lnSpc>
            </a:pPr>
            <a:endParaRPr lang="vi-VN" sz="4800" b="1" dirty="0">
              <a:latin typeface="+mj-lt"/>
              <a:ea typeface="Tahoma" panose="020B0604030504040204" pitchFamily="34" charset="0"/>
              <a:cs typeface="Tahoma" panose="020B0604030504040204" pitchFamily="34" charset="0"/>
            </a:endParaRPr>
          </a:p>
          <a:p>
            <a:pPr indent="914400" algn="just">
              <a:lnSpc>
                <a:spcPct val="100000"/>
              </a:lnSpc>
            </a:pPr>
            <a:endParaRPr lang="vi-VN" sz="4800" b="1" dirty="0">
              <a:latin typeface="+mj-lt"/>
              <a:ea typeface="Tahoma" panose="020B0604030504040204" pitchFamily="34" charset="0"/>
              <a:cs typeface="Tahoma" panose="020B0604030504040204" pitchFamily="34" charset="0"/>
            </a:endParaRPr>
          </a:p>
          <a:p>
            <a:pPr indent="2625725" algn="just">
              <a:lnSpc>
                <a:spcPct val="100000"/>
              </a:lnSpc>
            </a:pPr>
            <a:r>
              <a:rPr lang="en-US" sz="4800" b="1" dirty="0" err="1">
                <a:latin typeface="+mj-lt"/>
                <a:ea typeface="Tahoma" panose="020B0604030504040204" pitchFamily="34" charset="0"/>
                <a:cs typeface="Tahoma" panose="020B0604030504040204" pitchFamily="34" charset="0"/>
              </a:rPr>
              <a:t>Cổ</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động</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viên</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đó</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cho</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rằng</a:t>
            </a:r>
            <a:r>
              <a:rPr lang="en-US" sz="4800" b="1" dirty="0">
                <a:latin typeface="+mj-lt"/>
                <a:ea typeface="Tahoma" panose="020B0604030504040204" pitchFamily="34" charset="0"/>
                <a:cs typeface="Tahoma" panose="020B0604030504040204" pitchFamily="34" charset="0"/>
              </a:rPr>
              <a:t>, Everton </a:t>
            </a:r>
            <a:r>
              <a:rPr lang="en-US" sz="4800" b="1" dirty="0" err="1">
                <a:latin typeface="+mj-lt"/>
                <a:ea typeface="Tahoma" panose="020B0604030504040204" pitchFamily="34" charset="0"/>
                <a:cs typeface="Tahoma" panose="020B0604030504040204" pitchFamily="34" charset="0"/>
              </a:rPr>
              <a:t>thi</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đấu</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ổn</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định</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hơn</a:t>
            </a:r>
            <a:r>
              <a:rPr lang="en-US" sz="4800" b="1" dirty="0">
                <a:latin typeface="+mj-lt"/>
                <a:ea typeface="Tahoma" panose="020B0604030504040204" pitchFamily="34" charset="0"/>
                <a:cs typeface="Tahoma" panose="020B0604030504040204" pitchFamily="34" charset="0"/>
              </a:rPr>
              <a:t> Leicester City. </a:t>
            </a:r>
            <a:r>
              <a:rPr lang="en-US" sz="4800" b="1" dirty="0" err="1">
                <a:latin typeface="+mj-lt"/>
                <a:ea typeface="Tahoma" panose="020B0604030504040204" pitchFamily="34" charset="0"/>
                <a:cs typeface="Tahoma" panose="020B0604030504040204" pitchFamily="34" charset="0"/>
              </a:rPr>
              <a:t>Em</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có</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đồng</a:t>
            </a:r>
            <a:r>
              <a:rPr lang="en-US" sz="4800" b="1" dirty="0">
                <a:latin typeface="+mj-lt"/>
                <a:ea typeface="Tahoma" panose="020B0604030504040204" pitchFamily="34" charset="0"/>
                <a:cs typeface="Tahoma" panose="020B0604030504040204" pitchFamily="34" charset="0"/>
              </a:rPr>
              <a:t> ý </a:t>
            </a:r>
            <a:r>
              <a:rPr lang="en-US" sz="4800" b="1" dirty="0" err="1">
                <a:latin typeface="+mj-lt"/>
                <a:ea typeface="Tahoma" panose="020B0604030504040204" pitchFamily="34" charset="0"/>
                <a:cs typeface="Tahoma" panose="020B0604030504040204" pitchFamily="34" charset="0"/>
              </a:rPr>
              <a:t>với</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nhận</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định</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này</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không</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Vì</a:t>
            </a:r>
            <a:r>
              <a:rPr lang="en-US" sz="4800" b="1" dirty="0">
                <a:latin typeface="+mj-lt"/>
                <a:ea typeface="Tahoma" panose="020B0604030504040204" pitchFamily="34" charset="0"/>
                <a:cs typeface="Tahoma" panose="020B0604030504040204" pitchFamily="34" charset="0"/>
              </a:rPr>
              <a:t> </a:t>
            </a:r>
            <a:r>
              <a:rPr lang="en-US" sz="4800" b="1" dirty="0" err="1">
                <a:latin typeface="+mj-lt"/>
                <a:ea typeface="Tahoma" panose="020B0604030504040204" pitchFamily="34" charset="0"/>
                <a:cs typeface="Tahoma" panose="020B0604030504040204" pitchFamily="34" charset="0"/>
              </a:rPr>
              <a:t>sao</a:t>
            </a:r>
            <a:r>
              <a:rPr lang="en-US" sz="4800" b="1" dirty="0">
                <a:latin typeface="+mj-lt"/>
                <a:ea typeface="Tahoma" panose="020B0604030504040204" pitchFamily="34" charset="0"/>
                <a:cs typeface="Tahoma" panose="020B0604030504040204" pitchFamily="34" charset="0"/>
              </a:rPr>
              <a:t>?</a:t>
            </a:r>
          </a:p>
        </p:txBody>
      </p:sp>
      <p:graphicFrame>
        <p:nvGraphicFramePr>
          <p:cNvPr id="6" name="Bảng 5">
            <a:extLst>
              <a:ext uri="{FF2B5EF4-FFF2-40B4-BE49-F238E27FC236}">
                <a16:creationId xmlns:a16="http://schemas.microsoft.com/office/drawing/2014/main" id="{DBAFED82-B439-FA91-7541-74D82D03CA7B}"/>
              </a:ext>
            </a:extLst>
          </p:cNvPr>
          <p:cNvGraphicFramePr>
            <a:graphicFrameLocks noGrp="1"/>
          </p:cNvGraphicFramePr>
          <p:nvPr>
            <p:extLst>
              <p:ext uri="{D42A27DB-BD31-4B8C-83A1-F6EECF244321}">
                <p14:modId xmlns:p14="http://schemas.microsoft.com/office/powerpoint/2010/main" val="3291479740"/>
              </p:ext>
            </p:extLst>
          </p:nvPr>
        </p:nvGraphicFramePr>
        <p:xfrm>
          <a:off x="2589578" y="3771900"/>
          <a:ext cx="20041822" cy="2031067"/>
        </p:xfrm>
        <a:graphic>
          <a:graphicData uri="http://schemas.openxmlformats.org/drawingml/2006/table">
            <a:tbl>
              <a:tblPr firstRow="1" bandRow="1">
                <a:tableStyleId>{5C22544A-7EE6-4342-B048-85BDC9FD1C3A}</a:tableStyleId>
              </a:tblPr>
              <a:tblGrid>
                <a:gridCol w="10020911">
                  <a:extLst>
                    <a:ext uri="{9D8B030D-6E8A-4147-A177-3AD203B41FA5}">
                      <a16:colId xmlns:a16="http://schemas.microsoft.com/office/drawing/2014/main" val="1509592997"/>
                    </a:ext>
                  </a:extLst>
                </a:gridCol>
                <a:gridCol w="10020911">
                  <a:extLst>
                    <a:ext uri="{9D8B030D-6E8A-4147-A177-3AD203B41FA5}">
                      <a16:colId xmlns:a16="http://schemas.microsoft.com/office/drawing/2014/main" val="1001939131"/>
                    </a:ext>
                  </a:extLst>
                </a:gridCol>
              </a:tblGrid>
              <a:tr h="2031067">
                <a:tc>
                  <a:txBody>
                    <a:bodyPr/>
                    <a:lstStyle/>
                    <a:p>
                      <a:pPr marL="0" marR="0" lvl="0" indent="0" algn="ctr" defTabSz="18288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rPr>
                        <a:t>Leicester City:</a:t>
                      </a:r>
                      <a:r>
                        <a:rPr kumimoji="0" lang="en-US" sz="3600" b="1" i="0" u="none" strike="noStrike" kern="1200" cap="none" spc="0" normalizeH="0" baseline="0" noProof="0" dirty="0">
                          <a:ln>
                            <a:noFill/>
                          </a:ln>
                          <a:solidFill>
                            <a:prstClr val="white"/>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18288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41	81	44	47	52</a:t>
                      </a:r>
                    </a:p>
                  </a:txBody>
                  <a:tcPr/>
                </a:tc>
                <a:tc>
                  <a:txBody>
                    <a:bodyPr/>
                    <a:lstStyle/>
                    <a:p>
                      <a:pPr marL="0" marR="0" lvl="0" indent="0" algn="ctr" defTabSz="18288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rPr>
                        <a:t>Everto</a:t>
                      </a:r>
                      <a:r>
                        <a:rPr kumimoji="0" lang="vi-VN" sz="3600" b="1" i="0" u="none" strike="noStrike" kern="1200" cap="none" spc="0" normalizeH="0" baseline="0" noProof="0" dirty="0">
                          <a:ln>
                            <a:noFill/>
                          </a:ln>
                          <a:solidFill>
                            <a:srgbClr val="FF0000"/>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rPr>
                        <a:t>n:</a:t>
                      </a:r>
                    </a:p>
                    <a:p>
                      <a:pPr marL="0" marR="0" lvl="0" indent="0" algn="ctr" defTabSz="18288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47	47	61	49	54</a:t>
                      </a:r>
                    </a:p>
                  </a:txBody>
                  <a:tcPr/>
                </a:tc>
                <a:extLst>
                  <a:ext uri="{0D108BD9-81ED-4DB2-BD59-A6C34878D82A}">
                    <a16:rowId xmlns:a16="http://schemas.microsoft.com/office/drawing/2014/main" val="977448029"/>
                  </a:ext>
                </a:extLst>
              </a:tr>
            </a:tbl>
          </a:graphicData>
        </a:graphic>
      </p:graphicFrame>
      <p:pic>
        <p:nvPicPr>
          <p:cNvPr id="8" name="Hình ảnh 7">
            <a:extLst>
              <a:ext uri="{FF2B5EF4-FFF2-40B4-BE49-F238E27FC236}">
                <a16:creationId xmlns:a16="http://schemas.microsoft.com/office/drawing/2014/main" id="{F4A95F57-6B9C-8E05-D67C-FC6220C05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8063" y="5749423"/>
            <a:ext cx="9963337" cy="5604377"/>
          </a:xfrm>
          <a:prstGeom prst="rect">
            <a:avLst/>
          </a:prstGeom>
        </p:spPr>
      </p:pic>
      <p:pic>
        <p:nvPicPr>
          <p:cNvPr id="10" name="Hình ảnh 9">
            <a:extLst>
              <a:ext uri="{FF2B5EF4-FFF2-40B4-BE49-F238E27FC236}">
                <a16:creationId xmlns:a16="http://schemas.microsoft.com/office/drawing/2014/main" id="{8AD3E58D-A4DB-2FC0-EDC6-173E08471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5" y="9944100"/>
            <a:ext cx="3195320" cy="2590800"/>
          </a:xfrm>
          <a:prstGeom prst="rect">
            <a:avLst/>
          </a:prstGeom>
        </p:spPr>
      </p:pic>
      <p:pic>
        <p:nvPicPr>
          <p:cNvPr id="31" name="Hình ảnh 30">
            <a:extLst>
              <a:ext uri="{FF2B5EF4-FFF2-40B4-BE49-F238E27FC236}">
                <a16:creationId xmlns:a16="http://schemas.microsoft.com/office/drawing/2014/main" id="{4248BF4E-0315-3BA1-F8BE-BAEB3ADD88BA}"/>
              </a:ext>
            </a:extLst>
          </p:cNvPr>
          <p:cNvPicPr>
            <a:picLocks noChangeAspect="1"/>
          </p:cNvPicPr>
          <p:nvPr/>
        </p:nvPicPr>
        <p:blipFill rotWithShape="1">
          <a:blip r:embed="rId5">
            <a:extLst>
              <a:ext uri="{28A0092B-C50C-407E-A947-70E740481C1C}">
                <a14:useLocalDpi xmlns:a14="http://schemas.microsoft.com/office/drawing/2010/main" val="0"/>
              </a:ext>
            </a:extLst>
          </a:blip>
          <a:srcRect l="18332" r="5834" b="21250"/>
          <a:stretch/>
        </p:blipFill>
        <p:spPr>
          <a:xfrm>
            <a:off x="8622" y="0"/>
            <a:ext cx="5020578" cy="3475785"/>
          </a:xfrm>
          <a:prstGeom prst="rect">
            <a:avLst/>
          </a:prstGeom>
        </p:spPr>
      </p:pic>
      <p:pic>
        <p:nvPicPr>
          <p:cNvPr id="3" name="Hình ảnh 2">
            <a:extLst>
              <a:ext uri="{FF2B5EF4-FFF2-40B4-BE49-F238E27FC236}">
                <a16:creationId xmlns:a16="http://schemas.microsoft.com/office/drawing/2014/main" id="{BA248DA6-BA95-A374-A049-5B9B64D205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9578" y="5715000"/>
            <a:ext cx="10025741" cy="5690072"/>
          </a:xfrm>
          <a:prstGeom prst="rect">
            <a:avLst/>
          </a:prstGeom>
        </p:spPr>
      </p:pic>
    </p:spTree>
    <p:extLst>
      <p:ext uri="{BB962C8B-B14F-4D97-AF65-F5344CB8AC3E}">
        <p14:creationId xmlns:p14="http://schemas.microsoft.com/office/powerpoint/2010/main" val="40947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9" end="9"/>
                                            </p:txEl>
                                          </p:spTgt>
                                        </p:tgtEl>
                                        <p:attrNameLst>
                                          <p:attrName>style.visibility</p:attrName>
                                        </p:attrNameLst>
                                      </p:cBhvr>
                                      <p:to>
                                        <p:strVal val="visible"/>
                                      </p:to>
                                    </p:set>
                                    <p:animEffect transition="in" filter="wipe(left)">
                                      <p:cBhvr>
                                        <p:cTn id="12" dur="500"/>
                                        <p:tgtEl>
                                          <p:spTgt spid="20">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gn="just">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a:t>
            </a:r>
          </a:p>
          <a:p>
            <a:pPr marL="0" indent="0" algn="just">
              <a:lnSpc>
                <a:spcPct val="100000"/>
              </a:lnSpc>
              <a:buNone/>
            </a:pPr>
            <a:r>
              <a:rPr lang="vi-VN" b="1" dirty="0">
                <a:latin typeface="Tahoma" panose="020B0604030504040204" pitchFamily="34" charset="0"/>
                <a:ea typeface="Tahoma" panose="020B0604030504040204" pitchFamily="34" charset="0"/>
                <a:cs typeface="Tahoma" panose="020B0604030504040204" pitchFamily="34" charset="0"/>
              </a:rPr>
              <a:t>=&gt; khoảng cách giữa điểm cao nhất và thấp nhất là 40.</a:t>
            </a:r>
          </a:p>
          <a:p>
            <a:pPr algn="just">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a:t>
            </a:r>
          </a:p>
          <a:p>
            <a:pPr marL="0" indent="0" algn="just">
              <a:lnSpc>
                <a:spcPct val="100000"/>
              </a:lnSpc>
              <a:buNone/>
            </a:pPr>
            <a:r>
              <a:rPr lang="vi-VN" b="1" dirty="0">
                <a:latin typeface="Tahoma" panose="020B0604030504040204" pitchFamily="34" charset="0"/>
                <a:ea typeface="Tahoma" panose="020B0604030504040204" pitchFamily="34" charset="0"/>
                <a:cs typeface="Tahoma" panose="020B0604030504040204" pitchFamily="34" charset="0"/>
              </a:rPr>
              <a:t>=&gt; khoảng cách giữa điểm cao nhất và thấp nhất là 14.</a:t>
            </a:r>
          </a:p>
          <a:p>
            <a:pPr algn="just">
              <a:lnSpc>
                <a:spcPct val="100000"/>
              </a:lnSpc>
            </a:pPr>
            <a:endParaRPr lang="vi-VN"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Từ đó ta thấy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id="{B31FB081-413F-47C7-918D-311275876EDB}"/>
              </a:ext>
            </a:extLst>
          </p:cNvPr>
          <p:cNvGrpSpPr/>
          <p:nvPr/>
        </p:nvGrpSpPr>
        <p:grpSpPr>
          <a:xfrm>
            <a:off x="3977731" y="1828800"/>
            <a:ext cx="4138330" cy="1598277"/>
            <a:chOff x="22440" y="59288"/>
            <a:chExt cx="1205828" cy="301071"/>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a:t>
            </a:r>
          </a:p>
          <a:p>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Cách đơn giản nhất là dùng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Hình ảnh 2">
            <a:extLst>
              <a:ext uri="{FF2B5EF4-FFF2-40B4-BE49-F238E27FC236}">
                <a16:creationId xmlns:a16="http://schemas.microsoft.com/office/drawing/2014/main" id="{3AA6FA5E-9260-9150-02F6-F30D684F6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09" y="-612998"/>
            <a:ext cx="3048000" cy="2857500"/>
          </a:xfrm>
          <a:prstGeom prst="rect">
            <a:avLst/>
          </a:prstGeom>
        </p:spPr>
      </p:pic>
    </p:spTree>
    <p:extLst>
      <p:ext uri="{BB962C8B-B14F-4D97-AF65-F5344CB8AC3E}">
        <p14:creationId xmlns:p14="http://schemas.microsoft.com/office/powerpoint/2010/main" val="1511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wipe(left)">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wipe(left)">
                                      <p:cBhvr>
                                        <p:cTn id="45" dur="500"/>
                                        <p:tgtEl>
                                          <p:spTgt spid="2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6">
                                            <p:txEl>
                                              <p:pRg st="3" end="3"/>
                                            </p:txEl>
                                          </p:spTgt>
                                        </p:tgtEl>
                                        <p:attrNameLst>
                                          <p:attrName>style.visibility</p:attrName>
                                        </p:attrNameLst>
                                      </p:cBhvr>
                                      <p:to>
                                        <p:strVal val="visible"/>
                                      </p:to>
                                    </p:set>
                                    <p:animEffect transition="in" filter="wipe(left)">
                                      <p:cBhvr>
                                        <p:cTn id="50"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 name="Group 111">
            <a:extLst>
              <a:ext uri="{FF2B5EF4-FFF2-40B4-BE49-F238E27FC236}">
                <a16:creationId xmlns:a16="http://schemas.microsoft.com/office/drawing/2014/main" id="{77688981-90CC-0238-D83B-FA1CBD9EB34E}"/>
              </a:ext>
            </a:extLst>
          </p:cNvPr>
          <p:cNvGrpSpPr/>
          <p:nvPr/>
        </p:nvGrpSpPr>
        <p:grpSpPr>
          <a:xfrm>
            <a:off x="2629741" y="6037"/>
            <a:ext cx="19124519" cy="1597788"/>
            <a:chOff x="71819" y="108752"/>
            <a:chExt cx="6395438" cy="872484"/>
          </a:xfrm>
        </p:grpSpPr>
        <p:pic>
          <p:nvPicPr>
            <p:cNvPr id="3" name="Picture 112">
              <a:extLst>
                <a:ext uri="{FF2B5EF4-FFF2-40B4-BE49-F238E27FC236}">
                  <a16:creationId xmlns:a16="http://schemas.microsoft.com/office/drawing/2014/main" id="{45F9EABE-E4AA-1907-7C9E-8808A4C9C120}"/>
                </a:ext>
              </a:extLst>
            </p:cNvPr>
            <p:cNvPicPr>
              <a:picLocks noChangeAspect="1"/>
            </p:cNvPicPr>
            <p:nvPr/>
          </p:nvPicPr>
          <p:blipFill>
            <a:blip r:embed="rId3"/>
            <a:stretch>
              <a:fillRect/>
            </a:stretch>
          </p:blipFill>
          <p:spPr>
            <a:xfrm>
              <a:off x="71819" y="148683"/>
              <a:ext cx="6395438" cy="824094"/>
            </a:xfrm>
            <a:prstGeom prst="rect">
              <a:avLst/>
            </a:prstGeom>
          </p:spPr>
        </p:pic>
        <p:sp>
          <p:nvSpPr>
            <p:cNvPr id="4" name="TextBox 321">
              <a:extLst>
                <a:ext uri="{FF2B5EF4-FFF2-40B4-BE49-F238E27FC236}">
                  <a16:creationId xmlns:a16="http://schemas.microsoft.com/office/drawing/2014/main" id="{0D674BDC-7278-DDEC-B49F-B365A8347455}"/>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r>
                <a:rPr lang="vi-VN"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321">
              <a:extLst>
                <a:ext uri="{FF2B5EF4-FFF2-40B4-BE49-F238E27FC236}">
                  <a16:creationId xmlns:a16="http://schemas.microsoft.com/office/drawing/2014/main" id="{02D7F403-73B5-3F50-0AAE-996A88760B2F}"/>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8560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lgn="just">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lgn="just">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68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Em có nhận xét gì về sự ảnh hưởng của giá trị 16 đến khoảng biến thiên của mẫu số liệu về nhiệt độ cao nhất trong ngày tại Điện Biên?</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3"/>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left)">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wipe(left)">
                                      <p:cBhvr>
                                        <p:cTn id="5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3708</TotalTime>
  <Words>3834</Words>
  <Application>Microsoft Office PowerPoint</Application>
  <PresentationFormat>Tùy chỉnh</PresentationFormat>
  <Paragraphs>456</Paragraphs>
  <Slides>26</Slides>
  <Notes>25</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26</vt:i4>
      </vt:variant>
    </vt:vector>
  </HeadingPairs>
  <TitlesOfParts>
    <vt:vector size="39" baseType="lpstr">
      <vt:lpstr>Yu Gothic UI Semilight</vt:lpstr>
      <vt:lpstr>Arial</vt:lpstr>
      <vt:lpstr>Bahnschrift SemiBold SemiConden</vt:lpstr>
      <vt:lpstr>Calibri</vt:lpstr>
      <vt:lpstr>Calibri Light</vt:lpstr>
      <vt:lpstr>Cambria Math</vt:lpstr>
      <vt:lpstr>Symbol</vt:lpstr>
      <vt:lpstr>Tahoma</vt:lpstr>
      <vt:lpstr>Times New Roman</vt:lpstr>
      <vt:lpstr>Times New Roman Bold</vt:lpstr>
      <vt:lpstr>Tomaho</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Huỳnh Lê Thanh Tân</cp:lastModifiedBy>
  <cp:revision>345</cp:revision>
  <dcterms:created xsi:type="dcterms:W3CDTF">2013-08-31T11:42:51Z</dcterms:created>
  <dcterms:modified xsi:type="dcterms:W3CDTF">2023-12-09T17:41:03Z</dcterms:modified>
  <cp:category>9Slide.vn</cp:category>
</cp:coreProperties>
</file>